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3" r:id="rId2"/>
    <p:sldId id="264" r:id="rId3"/>
    <p:sldId id="265" r:id="rId4"/>
    <p:sldId id="260" r:id="rId5"/>
    <p:sldId id="266" r:id="rId6"/>
    <p:sldId id="267" r:id="rId7"/>
    <p:sldId id="268" r:id="rId8"/>
    <p:sldId id="261" r:id="rId9"/>
    <p:sldId id="294" r:id="rId10"/>
    <p:sldId id="295" r:id="rId11"/>
    <p:sldId id="296" r:id="rId12"/>
    <p:sldId id="275" r:id="rId13"/>
    <p:sldId id="276" r:id="rId14"/>
    <p:sldId id="277" r:id="rId15"/>
    <p:sldId id="278" r:id="rId16"/>
    <p:sldId id="279" r:id="rId17"/>
    <p:sldId id="280" r:id="rId18"/>
    <p:sldId id="281" r:id="rId19"/>
    <p:sldId id="270" r:id="rId20"/>
    <p:sldId id="282" r:id="rId21"/>
    <p:sldId id="302" r:id="rId22"/>
    <p:sldId id="303" r:id="rId23"/>
    <p:sldId id="283" r:id="rId24"/>
    <p:sldId id="284" r:id="rId25"/>
    <p:sldId id="285" r:id="rId26"/>
    <p:sldId id="301" r:id="rId27"/>
    <p:sldId id="304" r:id="rId28"/>
    <p:sldId id="309" r:id="rId29"/>
    <p:sldId id="307" r:id="rId30"/>
    <p:sldId id="308" r:id="rId31"/>
    <p:sldId id="305" r:id="rId32"/>
    <p:sldId id="300" r:id="rId33"/>
    <p:sldId id="306" r:id="rId34"/>
    <p:sldId id="286" r:id="rId35"/>
    <p:sldId id="287" r:id="rId36"/>
    <p:sldId id="288" r:id="rId37"/>
    <p:sldId id="289" r:id="rId38"/>
    <p:sldId id="290" r:id="rId39"/>
    <p:sldId id="292" r:id="rId40"/>
    <p:sldId id="297" r:id="rId41"/>
    <p:sldId id="298" r:id="rId42"/>
    <p:sldId id="299" r:id="rId43"/>
    <p:sldId id="269" r:id="rId44"/>
    <p:sldId id="262" r:id="rId45"/>
    <p:sldId id="259" r:id="rId46"/>
    <p:sldId id="2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53797-1D6F-42E2-B4F5-33AF6C3E66F9}" type="datetimeFigureOut">
              <a:rPr lang="en-IE" smtClean="0"/>
              <a:pPr/>
              <a:t>10/03/2014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19B02-7F07-4F0E-B1A7-5D97089B3849}"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ublinbikes.i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guardian.co.uk/uk/bike-blog/2011/jul/10/boris-bikes-hire-scheme-lond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tchboard.nrdc.org/blogs/kbenfield/how_hamburg_became_the_europea.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theguardian.com/sustainable-business/hamburg-answer-to-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tchboard.nrdc.org/blogs/kbenfield/how_hamburg_became_the_europea.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theguardian.com/sustainable-business/hamburg-answer-to-climate-chang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7A72FFE-5D11-4BAA-9BDE-0C4E04388C8B}" type="slidenum">
              <a:rPr lang="en-IE" smtClean="0"/>
              <a:pPr/>
              <a:t>14</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dirty="0" smtClean="0">
                <a:solidFill>
                  <a:schemeClr val="tx1"/>
                </a:solidFill>
                <a:latin typeface="+mn-lt"/>
                <a:ea typeface="+mn-ea"/>
                <a:cs typeface="+mn-cs"/>
              </a:rPr>
              <a:t>- Walking at a brisk pace for up to 30 minutes a day can help you reduce the risk of many health conditions such as diabetes, heart disease, stroke and some cancers</a:t>
            </a:r>
          </a:p>
          <a:p>
            <a:r>
              <a:rPr lang="en-IE" sz="1200" kern="1200" dirty="0" smtClean="0">
                <a:solidFill>
                  <a:schemeClr val="tx1"/>
                </a:solidFill>
                <a:latin typeface="+mn-lt"/>
                <a:ea typeface="+mn-ea"/>
                <a:cs typeface="+mn-cs"/>
              </a:rPr>
              <a:t>- Walking is free and convenient to do and can be done anywhere. Walking as part of your activities of daily living is the healthy easy way to get around </a:t>
            </a:r>
          </a:p>
          <a:p>
            <a:r>
              <a:rPr lang="en-IE" sz="1200" kern="1200" dirty="0" smtClean="0">
                <a:solidFill>
                  <a:schemeClr val="tx1"/>
                </a:solidFill>
                <a:latin typeface="+mn-lt"/>
                <a:ea typeface="+mn-ea"/>
                <a:cs typeface="+mn-cs"/>
              </a:rPr>
              <a:t>- Walk with a friend – not only is it safer, it’s a great motivation to keep going </a:t>
            </a:r>
          </a:p>
          <a:p>
            <a:r>
              <a:rPr lang="en-IE" sz="1200" kern="1200" dirty="0" smtClean="0">
                <a:solidFill>
                  <a:schemeClr val="tx1"/>
                </a:solidFill>
                <a:latin typeface="+mn-lt"/>
                <a:ea typeface="+mn-ea"/>
                <a:cs typeface="+mn-cs"/>
              </a:rPr>
              <a:t>- More energy – we spend so much of our day sedentary – sitting down! Any opportunity you have to walk no matter how small we will feel better getting fresh air, helping our bones and joints and reenergising ourselves</a:t>
            </a:r>
          </a:p>
          <a:p>
            <a:r>
              <a:rPr lang="en-IE" sz="1200" kern="1200" dirty="0" smtClean="0">
                <a:solidFill>
                  <a:schemeClr val="tx1"/>
                </a:solidFill>
                <a:latin typeface="+mn-lt"/>
                <a:ea typeface="+mn-ea"/>
                <a:cs typeface="+mn-cs"/>
              </a:rPr>
              <a:t>- Every time you walk instead of driving its saving you money, save the money up and treat yourself to what you would have spent on fuel </a:t>
            </a:r>
          </a:p>
          <a:p>
            <a:r>
              <a:rPr lang="en-IE" sz="1200" kern="1200" dirty="0" smtClean="0">
                <a:solidFill>
                  <a:schemeClr val="tx1"/>
                </a:solidFill>
                <a:latin typeface="+mn-lt"/>
                <a:ea typeface="+mn-ea"/>
                <a:cs typeface="+mn-cs"/>
              </a:rPr>
              <a:t>- Eco-friendly (less pollution/CO2 emissions)</a:t>
            </a:r>
            <a:endParaRPr lang="en-IE" dirty="0"/>
          </a:p>
        </p:txBody>
      </p:sp>
      <p:sp>
        <p:nvSpPr>
          <p:cNvPr id="4" name="Slide Number Placeholder 3"/>
          <p:cNvSpPr>
            <a:spLocks noGrp="1"/>
          </p:cNvSpPr>
          <p:nvPr>
            <p:ph type="sldNum" sz="quarter" idx="10"/>
          </p:nvPr>
        </p:nvSpPr>
        <p:spPr/>
        <p:txBody>
          <a:bodyPr/>
          <a:lstStyle/>
          <a:p>
            <a:fld id="{3FE19B02-7F07-4F0E-B1A7-5D97089B3849}" type="slidenum">
              <a:rPr lang="en-IE" smtClean="0"/>
              <a:pPr/>
              <a:t>22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dirty="0" smtClean="0">
                <a:solidFill>
                  <a:schemeClr val="tx1"/>
                </a:solidFill>
                <a:latin typeface="+mn-lt"/>
                <a:ea typeface="+mn-ea"/>
                <a:cs typeface="+mn-cs"/>
              </a:rPr>
              <a:t>Get Fit- Cycling some or all of the way to work, college, or school is a great way to stay fit and add adds to your 30 minutes a day of physical activity that is recommended for health</a:t>
            </a:r>
          </a:p>
          <a:p>
            <a:r>
              <a:rPr lang="en-IE" sz="1200" kern="1200" dirty="0" smtClean="0">
                <a:solidFill>
                  <a:schemeClr val="tx1"/>
                </a:solidFill>
                <a:latin typeface="+mn-lt"/>
                <a:ea typeface="+mn-ea"/>
                <a:cs typeface="+mn-cs"/>
              </a:rPr>
              <a:t>Save money -Spend money on yourself instead of your car. With rising fuel costs and parking rates it makes sense to think of travelling actively</a:t>
            </a:r>
          </a:p>
          <a:p>
            <a:r>
              <a:rPr lang="en-IE" sz="1200" kern="1200" dirty="0" smtClean="0">
                <a:solidFill>
                  <a:schemeClr val="tx1"/>
                </a:solidFill>
                <a:latin typeface="+mn-lt"/>
                <a:ea typeface="+mn-ea"/>
                <a:cs typeface="+mn-cs"/>
              </a:rPr>
              <a:t>Healthier Environment - Cycling leads to less cars on the road meaning safer surroundings, cleaner air and less noise for you and your family, less CO2 emissions.</a:t>
            </a:r>
          </a:p>
          <a:p>
            <a:r>
              <a:rPr lang="en-IE" sz="1200" kern="1200" dirty="0" smtClean="0">
                <a:solidFill>
                  <a:schemeClr val="tx1"/>
                </a:solidFill>
                <a:latin typeface="+mn-lt"/>
                <a:ea typeface="+mn-ea"/>
                <a:cs typeface="+mn-cs"/>
              </a:rPr>
              <a:t>Stress buster- Being active is a proven way to reduce stress and anxiety. No need to stress about traffic jams and getting there on time!</a:t>
            </a:r>
          </a:p>
          <a:p>
            <a:r>
              <a:rPr lang="en-IE" sz="1200" kern="1200" dirty="0" smtClean="0">
                <a:solidFill>
                  <a:schemeClr val="tx1"/>
                </a:solidFill>
                <a:latin typeface="+mn-lt"/>
                <a:ea typeface="+mn-ea"/>
                <a:cs typeface="+mn-cs"/>
              </a:rPr>
              <a:t>Family Time-  If you do some journeys with your child that helps them reach some of the 60 minutes a day physical activity that is recommended for children. Children who have active parents are more likely to be active themselves and its good for them too. </a:t>
            </a:r>
            <a:endParaRPr lang="en-IE" dirty="0"/>
          </a:p>
        </p:txBody>
      </p:sp>
      <p:sp>
        <p:nvSpPr>
          <p:cNvPr id="4" name="Slide Number Placeholder 3"/>
          <p:cNvSpPr>
            <a:spLocks noGrp="1"/>
          </p:cNvSpPr>
          <p:nvPr>
            <p:ph type="sldNum" sz="quarter" idx="10"/>
          </p:nvPr>
        </p:nvSpPr>
        <p:spPr/>
        <p:txBody>
          <a:bodyPr/>
          <a:lstStyle/>
          <a:p>
            <a:fld id="{3FE19B02-7F07-4F0E-B1A7-5D97089B3849}" type="slidenum">
              <a:rPr lang="en-IE" smtClean="0"/>
              <a:pPr/>
              <a:t>23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0" i="0" u="none" strike="noStrike" kern="1200" dirty="0" err="1" smtClean="0">
                <a:solidFill>
                  <a:schemeClr val="tx1"/>
                </a:solidFill>
                <a:latin typeface="+mn-lt"/>
                <a:ea typeface="+mn-ea"/>
                <a:cs typeface="+mn-cs"/>
                <a:hlinkClick r:id="rId3"/>
              </a:rPr>
              <a:t>Dublinbikes</a:t>
            </a:r>
            <a:r>
              <a:rPr lang="en-IE" sz="1200" b="0" i="0" kern="1200" dirty="0" smtClean="0">
                <a:solidFill>
                  <a:schemeClr val="tx1"/>
                </a:solidFill>
                <a:latin typeface="+mn-lt"/>
                <a:ea typeface="+mn-ea"/>
                <a:cs typeface="+mn-cs"/>
              </a:rPr>
              <a:t>, the Irish capital's bike hire scheme, will turn two years old this September. With over 58,000 subscribers and 2.2m rentals to date, it has been reported as one of the most successful bike rental schemes in the world. In Dublin, each bike made an average of more than 2,200 journeys in its first year. Comparatively, </a:t>
            </a:r>
            <a:r>
              <a:rPr lang="en-IE" sz="1200" b="0" i="0" u="none" strike="noStrike" kern="1200" dirty="0" smtClean="0">
                <a:solidFill>
                  <a:schemeClr val="tx1"/>
                </a:solidFill>
                <a:latin typeface="+mn-lt"/>
                <a:ea typeface="+mn-ea"/>
                <a:cs typeface="+mn-cs"/>
                <a:hlinkClick r:id="rId4"/>
              </a:rPr>
              <a:t>London's scheme which was a year old at the start of July</a:t>
            </a:r>
            <a:r>
              <a:rPr lang="en-IE" sz="1200" b="0" i="0" kern="1200" dirty="0" smtClean="0">
                <a:solidFill>
                  <a:schemeClr val="tx1"/>
                </a:solidFill>
                <a:latin typeface="+mn-lt"/>
                <a:ea typeface="+mn-ea"/>
                <a:cs typeface="+mn-cs"/>
              </a:rPr>
              <a:t> recorded an average of 1,000 journeys per bike over the year. So what is </a:t>
            </a:r>
            <a:r>
              <a:rPr lang="en-IE" sz="1200" b="0" i="0" kern="1200" dirty="0" err="1" smtClean="0">
                <a:solidFill>
                  <a:schemeClr val="tx1"/>
                </a:solidFill>
                <a:latin typeface="+mn-lt"/>
                <a:ea typeface="+mn-ea"/>
                <a:cs typeface="+mn-cs"/>
              </a:rPr>
              <a:t>dublinbikes</a:t>
            </a:r>
            <a:r>
              <a:rPr lang="en-IE" sz="1200" b="0" i="0" kern="1200" dirty="0" smtClean="0">
                <a:solidFill>
                  <a:schemeClr val="tx1"/>
                </a:solidFill>
                <a:latin typeface="+mn-lt"/>
                <a:ea typeface="+mn-ea"/>
                <a:cs typeface="+mn-cs"/>
              </a:rPr>
              <a:t>' secret to success?</a:t>
            </a:r>
          </a:p>
          <a:p>
            <a:r>
              <a:rPr lang="en-IE" sz="1200" b="0" i="0" kern="1200" dirty="0" smtClean="0">
                <a:solidFill>
                  <a:schemeClr val="tx1"/>
                </a:solidFill>
                <a:latin typeface="+mn-lt"/>
                <a:ea typeface="+mn-ea"/>
                <a:cs typeface="+mn-cs"/>
              </a:rPr>
              <a:t>The scheme is a joint partnership between Dublin city council and French company JC </a:t>
            </a:r>
            <a:r>
              <a:rPr lang="en-IE" sz="1200" b="0" i="0" kern="1200" dirty="0" err="1" smtClean="0">
                <a:solidFill>
                  <a:schemeClr val="tx1"/>
                </a:solidFill>
                <a:latin typeface="+mn-lt"/>
                <a:ea typeface="+mn-ea"/>
                <a:cs typeface="+mn-cs"/>
              </a:rPr>
              <a:t>Decaux</a:t>
            </a:r>
            <a:r>
              <a:rPr lang="en-IE" sz="1200" b="0" i="0" kern="1200" dirty="0" smtClean="0">
                <a:solidFill>
                  <a:schemeClr val="tx1"/>
                </a:solidFill>
                <a:latin typeface="+mn-lt"/>
                <a:ea typeface="+mn-ea"/>
                <a:cs typeface="+mn-cs"/>
              </a:rPr>
              <a:t>. Jason </a:t>
            </a:r>
            <a:r>
              <a:rPr lang="en-IE" sz="1200" b="0" i="0" kern="1200" dirty="0" err="1" smtClean="0">
                <a:solidFill>
                  <a:schemeClr val="tx1"/>
                </a:solidFill>
                <a:latin typeface="+mn-lt"/>
                <a:ea typeface="+mn-ea"/>
                <a:cs typeface="+mn-cs"/>
              </a:rPr>
              <a:t>Frehill</a:t>
            </a:r>
            <a:r>
              <a:rPr lang="en-IE" sz="1200" b="0" i="0" kern="1200" dirty="0" smtClean="0">
                <a:solidFill>
                  <a:schemeClr val="tx1"/>
                </a:solidFill>
                <a:latin typeface="+mn-lt"/>
                <a:ea typeface="+mn-ea"/>
                <a:cs typeface="+mn-cs"/>
              </a:rPr>
              <a:t> of Dublin city council project manages the scheme and says its success was due to three main factors: "The fact that the public in Dublin embraced the scheme and are now its guardians, the time taken to find the best location of each station, and the quality of the service delivered by JC </a:t>
            </a:r>
            <a:r>
              <a:rPr lang="en-IE" sz="1200" b="0" i="0" kern="1200" dirty="0" err="1" smtClean="0">
                <a:solidFill>
                  <a:schemeClr val="tx1"/>
                </a:solidFill>
                <a:latin typeface="+mn-lt"/>
                <a:ea typeface="+mn-ea"/>
                <a:cs typeface="+mn-cs"/>
              </a:rPr>
              <a:t>Decaux</a:t>
            </a:r>
            <a:r>
              <a:rPr lang="en-IE" sz="1200" b="0" i="0" kern="1200" dirty="0" smtClean="0">
                <a:solidFill>
                  <a:schemeClr val="tx1"/>
                </a:solidFill>
                <a:latin typeface="+mn-lt"/>
                <a:ea typeface="+mn-ea"/>
                <a:cs typeface="+mn-cs"/>
              </a:rPr>
              <a:t>." He explained that the high uptake of </a:t>
            </a:r>
            <a:r>
              <a:rPr lang="en-IE" sz="1200" b="0" i="0" kern="1200" dirty="0" err="1" smtClean="0">
                <a:solidFill>
                  <a:schemeClr val="tx1"/>
                </a:solidFill>
                <a:latin typeface="+mn-lt"/>
                <a:ea typeface="+mn-ea"/>
                <a:cs typeface="+mn-cs"/>
              </a:rPr>
              <a:t>dublinbikes</a:t>
            </a:r>
            <a:r>
              <a:rPr lang="en-IE" sz="1200" b="0" i="0" kern="1200" dirty="0" smtClean="0">
                <a:solidFill>
                  <a:schemeClr val="tx1"/>
                </a:solidFill>
                <a:latin typeface="+mn-lt"/>
                <a:ea typeface="+mn-ea"/>
                <a:cs typeface="+mn-cs"/>
              </a:rPr>
              <a:t> was further facilitated by the low annual fee which is a €10 nominal charge.</a:t>
            </a:r>
          </a:p>
          <a:p>
            <a:r>
              <a:rPr lang="en-IE" sz="1200" b="0" i="0" kern="1200" dirty="0" smtClean="0">
                <a:solidFill>
                  <a:schemeClr val="tx1"/>
                </a:solidFill>
                <a:latin typeface="+mn-lt"/>
                <a:ea typeface="+mn-ea"/>
                <a:cs typeface="+mn-cs"/>
              </a:rPr>
              <a:t>Dublin city council aims to have a free public transport system for citizens of Dublin and currently 97% of the scheme's usage is under the 30-minute threshold, making it free for users. Any journeys longer than this are charged for.</a:t>
            </a:r>
          </a:p>
          <a:p>
            <a:endParaRPr lang="en-IE" dirty="0"/>
          </a:p>
        </p:txBody>
      </p:sp>
      <p:sp>
        <p:nvSpPr>
          <p:cNvPr id="4" name="Slide Number Placeholder 3"/>
          <p:cNvSpPr>
            <a:spLocks noGrp="1"/>
          </p:cNvSpPr>
          <p:nvPr>
            <p:ph type="sldNum" sz="quarter" idx="10"/>
          </p:nvPr>
        </p:nvSpPr>
        <p:spPr/>
        <p:txBody>
          <a:bodyPr/>
          <a:lstStyle/>
          <a:p>
            <a:fld id="{3FE19B02-7F07-4F0E-B1A7-5D97089B3849}" type="slidenum">
              <a:rPr lang="en-IE" smtClean="0"/>
              <a:pPr/>
              <a:t>27</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0" i="0" kern="1200" dirty="0" smtClean="0">
                <a:solidFill>
                  <a:schemeClr val="tx1"/>
                </a:solidFill>
                <a:latin typeface="+mn-lt"/>
                <a:ea typeface="+mn-ea"/>
                <a:cs typeface="+mn-cs"/>
              </a:rPr>
              <a:t>The German city of Hamburg, the </a:t>
            </a:r>
            <a:r>
              <a:rPr lang="en-IE" sz="1200" b="0" i="0" u="none" strike="noStrike" kern="1200" dirty="0" smtClean="0">
                <a:solidFill>
                  <a:schemeClr val="tx1"/>
                </a:solidFill>
                <a:latin typeface="+mn-lt"/>
                <a:ea typeface="+mn-ea"/>
                <a:cs typeface="+mn-cs"/>
                <a:hlinkClick r:id="rId3"/>
              </a:rPr>
              <a:t>2011 European Green Capital</a:t>
            </a:r>
            <a:r>
              <a:rPr lang="en-IE" sz="1200" b="0" i="0" kern="1200" dirty="0" smtClean="0">
                <a:solidFill>
                  <a:schemeClr val="tx1"/>
                </a:solidFill>
                <a:latin typeface="+mn-lt"/>
                <a:ea typeface="+mn-ea"/>
                <a:cs typeface="+mn-cs"/>
              </a:rPr>
              <a:t>, has announced an ambitious plan to create and link an amazing 27 square miles of new and existing green space all over the city.  The result will be a city that puts nature within easier reach of every resident; becomes more resilient to flooding caused by global warming; and provides enough connectivity for walking and bicycling to become car-optional citywide in twenty years.</a:t>
            </a:r>
          </a:p>
          <a:p>
            <a:r>
              <a:rPr lang="en-IE" sz="1200" b="0" i="0" kern="1200" dirty="0" smtClean="0">
                <a:solidFill>
                  <a:schemeClr val="tx1"/>
                </a:solidFill>
                <a:latin typeface="+mn-lt"/>
                <a:ea typeface="+mn-ea"/>
                <a:cs typeface="+mn-cs"/>
              </a:rPr>
              <a:t>Angelika Fritsch, a spokeswoman for the city's department of urban planning and the </a:t>
            </a:r>
            <a:r>
              <a:rPr lang="en-IE" sz="1200" b="0" i="0" kern="1200" dirty="0" err="1" smtClean="0">
                <a:solidFill>
                  <a:schemeClr val="tx1"/>
                </a:solidFill>
                <a:latin typeface="+mn-lt"/>
                <a:ea typeface="+mn-ea"/>
                <a:cs typeface="+mn-cs"/>
              </a:rPr>
              <a:t>environment,</a:t>
            </a:r>
            <a:r>
              <a:rPr lang="en-IE" sz="1200" b="0" i="0" u="none" strike="noStrike" kern="1200" dirty="0" err="1" smtClean="0">
                <a:solidFill>
                  <a:schemeClr val="tx1"/>
                </a:solidFill>
                <a:latin typeface="+mn-lt"/>
                <a:ea typeface="+mn-ea"/>
                <a:cs typeface="+mn-cs"/>
                <a:hlinkClick r:id="rId4"/>
              </a:rPr>
              <a:t>spoke</a:t>
            </a:r>
            <a:r>
              <a:rPr lang="en-IE" sz="1200" b="0" i="0" u="none" strike="noStrike" kern="1200" dirty="0" smtClean="0">
                <a:solidFill>
                  <a:schemeClr val="tx1"/>
                </a:solidFill>
                <a:latin typeface="+mn-lt"/>
                <a:ea typeface="+mn-ea"/>
                <a:cs typeface="+mn-cs"/>
                <a:hlinkClick r:id="rId4"/>
              </a:rPr>
              <a:t> to reporter Elisabeth Braw of </a:t>
            </a:r>
            <a:r>
              <a:rPr lang="en-IE" sz="1200" b="0" i="1" u="none" strike="noStrike" kern="1200" dirty="0" smtClean="0">
                <a:solidFill>
                  <a:schemeClr val="tx1"/>
                </a:solidFill>
                <a:latin typeface="+mn-lt"/>
                <a:ea typeface="+mn-ea"/>
                <a:cs typeface="+mn-cs"/>
                <a:hlinkClick r:id="rId4"/>
              </a:rPr>
              <a:t>the Guardian</a:t>
            </a:r>
            <a:r>
              <a:rPr lang="en-IE" sz="1200" b="0" i="0" kern="1200" dirty="0" smtClean="0">
                <a:solidFill>
                  <a:schemeClr val="tx1"/>
                </a:solidFill>
                <a:latin typeface="+mn-lt"/>
                <a:ea typeface="+mn-ea"/>
                <a:cs typeface="+mn-cs"/>
              </a:rPr>
              <a:t>:</a:t>
            </a:r>
          </a:p>
          <a:p>
            <a:r>
              <a:rPr lang="en-IE" i="1" dirty="0" smtClean="0"/>
              <a:t>"[The plan] will connect parks, recreational areas, playgrounds, gardens and cemeteries through green paths.  Other cities, including London, have green rings, but the green network will be unique in covering an area from the outskirts to the city centre.  In 15 to 20 years you'll be able to explore the city exclusively on bike and foot."</a:t>
            </a:r>
            <a:endParaRPr lang="en-IE" dirty="0" smtClean="0"/>
          </a:p>
          <a:p>
            <a:r>
              <a:rPr lang="en-IE" sz="1200" b="0" i="0" kern="1200" dirty="0" smtClean="0">
                <a:solidFill>
                  <a:schemeClr val="tx1"/>
                </a:solidFill>
                <a:latin typeface="+mn-lt"/>
                <a:ea typeface="+mn-ea"/>
                <a:cs typeface="+mn-cs"/>
              </a:rPr>
              <a:t>In all, the green network will cover an impressive 40 percent of the city’s land area.</a:t>
            </a:r>
          </a:p>
          <a:p>
            <a:endParaRPr lang="en-IE" dirty="0"/>
          </a:p>
        </p:txBody>
      </p:sp>
      <p:sp>
        <p:nvSpPr>
          <p:cNvPr id="4" name="Slide Number Placeholder 3"/>
          <p:cNvSpPr>
            <a:spLocks noGrp="1"/>
          </p:cNvSpPr>
          <p:nvPr>
            <p:ph type="sldNum" sz="quarter" idx="10"/>
          </p:nvPr>
        </p:nvSpPr>
        <p:spPr/>
        <p:txBody>
          <a:bodyPr/>
          <a:lstStyle/>
          <a:p>
            <a:fld id="{3FE19B02-7F07-4F0E-B1A7-5D97089B3849}" type="slidenum">
              <a:rPr lang="en-IE" smtClean="0"/>
              <a:pPr/>
              <a:t>41</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0" i="0" kern="1200" dirty="0" smtClean="0">
                <a:solidFill>
                  <a:schemeClr val="tx1"/>
                </a:solidFill>
                <a:latin typeface="+mn-lt"/>
                <a:ea typeface="+mn-ea"/>
                <a:cs typeface="+mn-cs"/>
              </a:rPr>
              <a:t>The German city of Hamburg, the </a:t>
            </a:r>
            <a:r>
              <a:rPr lang="en-IE" sz="1200" b="0" i="0" u="none" strike="noStrike" kern="1200" dirty="0" smtClean="0">
                <a:solidFill>
                  <a:schemeClr val="tx1"/>
                </a:solidFill>
                <a:latin typeface="+mn-lt"/>
                <a:ea typeface="+mn-ea"/>
                <a:cs typeface="+mn-cs"/>
                <a:hlinkClick r:id="rId3"/>
              </a:rPr>
              <a:t>2011 European Green Capital</a:t>
            </a:r>
            <a:r>
              <a:rPr lang="en-IE" sz="1200" b="0" i="0" kern="1200" dirty="0" smtClean="0">
                <a:solidFill>
                  <a:schemeClr val="tx1"/>
                </a:solidFill>
                <a:latin typeface="+mn-lt"/>
                <a:ea typeface="+mn-ea"/>
                <a:cs typeface="+mn-cs"/>
              </a:rPr>
              <a:t>, has announced an ambitious plan to create and link an amazing 27 square miles of new and existing green space all over the city.  The result will be a city that puts nature within easier reach of every resident; becomes more resilient to flooding caused by global warming; and provides enough connectivity for walking and bicycling to become car-optional citywide in twenty years.</a:t>
            </a:r>
          </a:p>
          <a:p>
            <a:r>
              <a:rPr lang="en-IE" sz="1200" b="0" i="0" kern="1200" dirty="0" smtClean="0">
                <a:solidFill>
                  <a:schemeClr val="tx1"/>
                </a:solidFill>
                <a:latin typeface="+mn-lt"/>
                <a:ea typeface="+mn-ea"/>
                <a:cs typeface="+mn-cs"/>
              </a:rPr>
              <a:t>Angelika Fritsch, a spokeswoman for the city's department of urban planning and the </a:t>
            </a:r>
            <a:r>
              <a:rPr lang="en-IE" sz="1200" b="0" i="0" kern="1200" dirty="0" err="1" smtClean="0">
                <a:solidFill>
                  <a:schemeClr val="tx1"/>
                </a:solidFill>
                <a:latin typeface="+mn-lt"/>
                <a:ea typeface="+mn-ea"/>
                <a:cs typeface="+mn-cs"/>
              </a:rPr>
              <a:t>environment,</a:t>
            </a:r>
            <a:r>
              <a:rPr lang="en-IE" sz="1200" b="0" i="0" u="none" strike="noStrike" kern="1200" dirty="0" err="1" smtClean="0">
                <a:solidFill>
                  <a:schemeClr val="tx1"/>
                </a:solidFill>
                <a:latin typeface="+mn-lt"/>
                <a:ea typeface="+mn-ea"/>
                <a:cs typeface="+mn-cs"/>
                <a:hlinkClick r:id="rId4"/>
              </a:rPr>
              <a:t>spoke</a:t>
            </a:r>
            <a:r>
              <a:rPr lang="en-IE" sz="1200" b="0" i="0" u="none" strike="noStrike" kern="1200" dirty="0" smtClean="0">
                <a:solidFill>
                  <a:schemeClr val="tx1"/>
                </a:solidFill>
                <a:latin typeface="+mn-lt"/>
                <a:ea typeface="+mn-ea"/>
                <a:cs typeface="+mn-cs"/>
                <a:hlinkClick r:id="rId4"/>
              </a:rPr>
              <a:t> to reporter Elisabeth Braw of </a:t>
            </a:r>
            <a:r>
              <a:rPr lang="en-IE" sz="1200" b="0" i="1" u="none" strike="noStrike" kern="1200" dirty="0" smtClean="0">
                <a:solidFill>
                  <a:schemeClr val="tx1"/>
                </a:solidFill>
                <a:latin typeface="+mn-lt"/>
                <a:ea typeface="+mn-ea"/>
                <a:cs typeface="+mn-cs"/>
                <a:hlinkClick r:id="rId4"/>
              </a:rPr>
              <a:t>the Guardian</a:t>
            </a:r>
            <a:r>
              <a:rPr lang="en-IE" sz="1200" b="0" i="0" kern="1200" dirty="0" smtClean="0">
                <a:solidFill>
                  <a:schemeClr val="tx1"/>
                </a:solidFill>
                <a:latin typeface="+mn-lt"/>
                <a:ea typeface="+mn-ea"/>
                <a:cs typeface="+mn-cs"/>
              </a:rPr>
              <a:t>:</a:t>
            </a:r>
          </a:p>
          <a:p>
            <a:r>
              <a:rPr lang="en-IE" i="1" dirty="0" smtClean="0"/>
              <a:t>"[The plan] will connect parks, recreational areas, playgrounds, gardens and cemeteries through green paths.  Other cities, including London, have green rings, but the green network will be unique in covering an area from the outskirts to the city centre.  In 15 to 20 years you'll be able to explore the city exclusively on bike and foot."</a:t>
            </a:r>
            <a:endParaRPr lang="en-IE" dirty="0" smtClean="0"/>
          </a:p>
          <a:p>
            <a:r>
              <a:rPr lang="en-IE" sz="1200" b="0" i="0" kern="1200" dirty="0" smtClean="0">
                <a:solidFill>
                  <a:schemeClr val="tx1"/>
                </a:solidFill>
                <a:latin typeface="+mn-lt"/>
                <a:ea typeface="+mn-ea"/>
                <a:cs typeface="+mn-cs"/>
              </a:rPr>
              <a:t>In all, the green network will cover an impressive 40 percent of the city’s land area.</a:t>
            </a:r>
          </a:p>
          <a:p>
            <a:endParaRPr lang="en-IE" dirty="0"/>
          </a:p>
        </p:txBody>
      </p:sp>
      <p:sp>
        <p:nvSpPr>
          <p:cNvPr id="4" name="Slide Number Placeholder 3"/>
          <p:cNvSpPr>
            <a:spLocks noGrp="1"/>
          </p:cNvSpPr>
          <p:nvPr>
            <p:ph type="sldNum" sz="quarter" idx="10"/>
          </p:nvPr>
        </p:nvSpPr>
        <p:spPr/>
        <p:txBody>
          <a:bodyPr/>
          <a:lstStyle/>
          <a:p>
            <a:fld id="{3FE19B02-7F07-4F0E-B1A7-5D97089B3849}" type="slidenum">
              <a:rPr lang="en-IE" smtClean="0"/>
              <a:pPr/>
              <a:t>42</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E9C1BDA-EF31-4283-823E-08A59BAB66F5}" type="slidenum">
              <a:rPr lang="en-IE" smtClean="0">
                <a:solidFill>
                  <a:prstClr val="black"/>
                </a:solidFill>
              </a:rPr>
              <a:pPr/>
              <a:t>45</a:t>
            </a:fld>
            <a:endParaRPr lang="en-I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tx2"/>
        </a:solidFill>
        <a:effectLst/>
      </p:bgPr>
    </p:bg>
    <p:spTree>
      <p:nvGrpSpPr>
        <p:cNvPr id="1" name=""/>
        <p:cNvGrpSpPr/>
        <p:nvPr/>
      </p:nvGrpSpPr>
      <p:grpSpPr>
        <a:xfrm>
          <a:off x="0" y="0"/>
          <a:ext cx="0" cy="0"/>
          <a:chOff x="0" y="0"/>
          <a:chExt cx="0" cy="0"/>
        </a:xfrm>
      </p:grpSpPr>
      <p:pic>
        <p:nvPicPr>
          <p:cNvPr id="9" name="Picture 8" descr="Coastal programmes powerpoint design V2.eps"/>
          <p:cNvPicPr>
            <a:picLocks noChangeAspect="1"/>
          </p:cNvPicPr>
          <p:nvPr userDrawn="1"/>
        </p:nvPicPr>
        <p:blipFill>
          <a:blip r:embed="rId2" cstate="print"/>
          <a:stretch>
            <a:fillRect/>
          </a:stretch>
        </p:blipFill>
        <p:spPr>
          <a:xfrm>
            <a:off x="0" y="0"/>
            <a:ext cx="9144000" cy="68580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1" hasCustomPrompt="1"/>
          </p:nvPr>
        </p:nvSpPr>
        <p:spPr>
          <a:xfrm>
            <a:off x="304800" y="304800"/>
            <a:ext cx="5486400" cy="381000"/>
          </a:xfrm>
        </p:spPr>
        <p:txBody>
          <a:bodyPr>
            <a:noAutofit/>
          </a:bodyPr>
          <a:lstStyle>
            <a:lvl1pPr>
              <a:buNone/>
              <a:defRPr sz="2100" b="1" baseline="0">
                <a:solidFill>
                  <a:srgbClr val="0076BF"/>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2" name="Text Placeholder 12"/>
          <p:cNvSpPr>
            <a:spLocks noGrp="1"/>
          </p:cNvSpPr>
          <p:nvPr>
            <p:ph type="body" sz="quarter" idx="12" hasCustomPrompt="1"/>
          </p:nvPr>
        </p:nvSpPr>
        <p:spPr>
          <a:xfrm>
            <a:off x="304800" y="609600"/>
            <a:ext cx="5486400" cy="381000"/>
          </a:xfrm>
        </p:spPr>
        <p:txBody>
          <a:bodyPr>
            <a:normAutofit/>
          </a:bodyPr>
          <a:lstStyle>
            <a:lvl1pPr>
              <a:buNone/>
              <a:defRPr sz="1300" b="1" baseline="0">
                <a:solidFill>
                  <a:srgbClr val="0076BF">
                    <a:alpha val="70000"/>
                  </a:srgbClr>
                </a:solidFill>
                <a:latin typeface="+mj-lt"/>
              </a:defRPr>
            </a:lvl1pPr>
          </a:lstStyle>
          <a:p>
            <a:pPr lvl="0"/>
            <a:r>
              <a:rPr lang="en-GB" dirty="0" smtClean="0"/>
              <a:t>Authors name here</a:t>
            </a:r>
          </a:p>
        </p:txBody>
      </p:sp>
      <p:pic>
        <p:nvPicPr>
          <p:cNvPr id="8" name="Picture 7" descr="Blue-Flag_rgb.jpg"/>
          <p:cNvPicPr>
            <a:picLocks noChangeAspect="1"/>
          </p:cNvPicPr>
          <p:nvPr userDrawn="1"/>
        </p:nvPicPr>
        <p:blipFill>
          <a:blip r:embed="rId3" cstate="print"/>
          <a:stretch>
            <a:fillRect/>
          </a:stretch>
        </p:blipFill>
        <p:spPr>
          <a:xfrm>
            <a:off x="6705600" y="304800"/>
            <a:ext cx="2092523" cy="12541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0" name="Picture 9" descr="Green-Campus_rgb.jpg"/>
          <p:cNvPicPr>
            <a:picLocks noChangeAspect="1"/>
          </p:cNvPicPr>
          <p:nvPr userDrawn="1"/>
        </p:nvPicPr>
        <p:blipFill>
          <a:blip r:embed="rId4" cstate="print"/>
          <a:stretch>
            <a:fillRect/>
          </a:stretch>
        </p:blipFill>
        <p:spPr>
          <a:xfrm>
            <a:off x="7571987" y="119624"/>
            <a:ext cx="1191013" cy="15567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2" name="Picture 11" descr="Green-Communities_rgb.jpg"/>
          <p:cNvPicPr>
            <a:picLocks noChangeAspect="1"/>
          </p:cNvPicPr>
          <p:nvPr userDrawn="1"/>
        </p:nvPicPr>
        <p:blipFill>
          <a:blip r:embed="rId4" cstate="print"/>
          <a:stretch>
            <a:fillRect/>
          </a:stretch>
        </p:blipFill>
        <p:spPr>
          <a:xfrm>
            <a:off x="5791200" y="186182"/>
            <a:ext cx="3124200" cy="13378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9" name="Picture 8" descr="Green-Home_rgb.jpg"/>
          <p:cNvPicPr>
            <a:picLocks noChangeAspect="1"/>
          </p:cNvPicPr>
          <p:nvPr userDrawn="1"/>
        </p:nvPicPr>
        <p:blipFill>
          <a:blip r:embed="rId4" cstate="print"/>
          <a:stretch>
            <a:fillRect/>
          </a:stretch>
        </p:blipFill>
        <p:spPr>
          <a:xfrm>
            <a:off x="6081936" y="228600"/>
            <a:ext cx="2833464" cy="1295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0" name="Picture 9" descr="Green-Pre-Schools_rgb.jpg"/>
          <p:cNvPicPr>
            <a:picLocks noChangeAspect="1"/>
          </p:cNvPicPr>
          <p:nvPr userDrawn="1"/>
        </p:nvPicPr>
        <p:blipFill>
          <a:blip r:embed="rId4" cstate="print"/>
          <a:stretch>
            <a:fillRect/>
          </a:stretch>
        </p:blipFill>
        <p:spPr>
          <a:xfrm>
            <a:off x="7620000" y="120601"/>
            <a:ext cx="1186797" cy="15557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9" name="Picture 8" descr="Green-Schools_rgb.jpg"/>
          <p:cNvPicPr>
            <a:picLocks noChangeAspect="1"/>
          </p:cNvPicPr>
          <p:nvPr userDrawn="1"/>
        </p:nvPicPr>
        <p:blipFill>
          <a:blip r:embed="rId4" cstate="print"/>
          <a:stretch>
            <a:fillRect/>
          </a:stretch>
        </p:blipFill>
        <p:spPr>
          <a:xfrm>
            <a:off x="7620000" y="92400"/>
            <a:ext cx="1107171" cy="15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0" name="Picture 9" descr="Greening-Communities_rgb.jpg"/>
          <p:cNvPicPr>
            <a:picLocks noChangeAspect="1"/>
          </p:cNvPicPr>
          <p:nvPr userDrawn="1"/>
        </p:nvPicPr>
        <p:blipFill>
          <a:blip r:embed="rId4" cstate="print"/>
          <a:stretch>
            <a:fillRect/>
          </a:stretch>
        </p:blipFill>
        <p:spPr>
          <a:xfrm>
            <a:off x="5943600" y="309666"/>
            <a:ext cx="2911475" cy="129053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0" name="Picture 9" descr="National-Spring-Clean_rgb.jpg"/>
          <p:cNvPicPr>
            <a:picLocks noChangeAspect="1"/>
          </p:cNvPicPr>
          <p:nvPr userDrawn="1"/>
        </p:nvPicPr>
        <p:blipFill>
          <a:blip r:embed="rId4" cstate="print"/>
          <a:stretch>
            <a:fillRect/>
          </a:stretch>
        </p:blipFill>
        <p:spPr>
          <a:xfrm>
            <a:off x="7924800" y="151096"/>
            <a:ext cx="703669" cy="152530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10" name="Picture 9" descr="Neat-Streets_rgb.jpg"/>
          <p:cNvPicPr>
            <a:picLocks noChangeAspect="1"/>
          </p:cNvPicPr>
          <p:nvPr userDrawn="1"/>
        </p:nvPicPr>
        <p:blipFill>
          <a:blip r:embed="rId4" cstate="print"/>
          <a:stretch>
            <a:fillRect/>
          </a:stretch>
        </p:blipFill>
        <p:spPr>
          <a:xfrm>
            <a:off x="6080125" y="228600"/>
            <a:ext cx="2759075" cy="12524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background text/bullets">
    <p:bg>
      <p:bgPr>
        <a:solidFill>
          <a:srgbClr val="00A857"/>
        </a:solidFill>
        <a:effectLst/>
      </p:bgPr>
    </p:bg>
    <p:spTree>
      <p:nvGrpSpPr>
        <p:cNvPr id="1" name=""/>
        <p:cNvGrpSpPr/>
        <p:nvPr/>
      </p:nvGrpSpPr>
      <p:grpSpPr>
        <a:xfrm>
          <a:off x="0" y="0"/>
          <a:ext cx="0" cy="0"/>
          <a:chOff x="0" y="0"/>
          <a:chExt cx="0" cy="0"/>
        </a:xfrm>
      </p:grpSpPr>
      <p:pic>
        <p:nvPicPr>
          <p:cNvPr id="6" name="Picture 5" descr="Coastal programmes powerpoint design V2.eps"/>
          <p:cNvPicPr>
            <a:picLocks noChangeAspect="1"/>
          </p:cNvPicPr>
          <p:nvPr userDrawn="1"/>
        </p:nvPicPr>
        <p:blipFill>
          <a:blip r:embed="rId2" cstate="print"/>
          <a:srcRect t="6667"/>
          <a:stretch>
            <a:fillRect/>
          </a:stretch>
        </p:blipFill>
        <p:spPr>
          <a:xfrm>
            <a:off x="0" y="0"/>
            <a:ext cx="9144000" cy="6400800"/>
          </a:xfrm>
          <a:prstGeom prst="rect">
            <a:avLst/>
          </a:prstGeom>
          <a:noFill/>
        </p:spPr>
      </p:pic>
      <p:sp>
        <p:nvSpPr>
          <p:cNvPr id="8"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chemeClr val="bg2"/>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11" name="Text Placeholder 10"/>
          <p:cNvSpPr>
            <a:spLocks noGrp="1"/>
          </p:cNvSpPr>
          <p:nvPr>
            <p:ph type="body" sz="quarter" idx="11" hasCustomPrompt="1"/>
          </p:nvPr>
        </p:nvSpPr>
        <p:spPr>
          <a:xfrm>
            <a:off x="457200" y="2133600"/>
            <a:ext cx="4648200" cy="1981200"/>
          </a:xfrm>
        </p:spPr>
        <p:txBody>
          <a:bodyPr>
            <a:normAutofit/>
          </a:bodyPr>
          <a:lstStyle>
            <a:lvl1pPr>
              <a:defRPr sz="1900">
                <a:solidFill>
                  <a:schemeClr val="bg1"/>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bg1"/>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 </a:t>
            </a:r>
          </a:p>
          <a:p>
            <a:pPr lvl="1"/>
            <a:r>
              <a:rPr lang="en-GB" dirty="0" smtClean="0"/>
              <a:t>Add sub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lvl="1"/>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with white background text/bullets">
    <p:bg>
      <p:bgPr>
        <a:solidFill>
          <a:schemeClr val="bg2"/>
        </a:solidFill>
        <a:effectLst/>
      </p:bgPr>
    </p:bg>
    <p:spTree>
      <p:nvGrpSpPr>
        <p:cNvPr id="1" name=""/>
        <p:cNvGrpSpPr/>
        <p:nvPr/>
      </p:nvGrpSpPr>
      <p:grpSpPr>
        <a:xfrm>
          <a:off x="0" y="0"/>
          <a:ext cx="0" cy="0"/>
          <a:chOff x="0" y="0"/>
          <a:chExt cx="0" cy="0"/>
        </a:xfrm>
      </p:grpSpPr>
      <p:pic>
        <p:nvPicPr>
          <p:cNvPr id="9" name="Picture 8" descr="Untitled-3.emf"/>
          <p:cNvPicPr>
            <a:picLocks noChangeAspect="1"/>
          </p:cNvPicPr>
          <p:nvPr userDrawn="1"/>
        </p:nvPicPr>
        <p:blipFill>
          <a:blip r:embed="rId2" cstate="print"/>
          <a:stretch>
            <a:fillRect/>
          </a:stretch>
        </p:blipFill>
        <p:spPr>
          <a:xfrm>
            <a:off x="-1" y="1044574"/>
            <a:ext cx="9144001" cy="5813426"/>
          </a:xfrm>
          <a:prstGeom prst="rect">
            <a:avLst/>
          </a:prstGeom>
        </p:spPr>
      </p:pic>
      <p:sp>
        <p:nvSpPr>
          <p:cNvPr id="6"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8" name="Text Placeholder 10"/>
          <p:cNvSpPr>
            <a:spLocks noGrp="1"/>
          </p:cNvSpPr>
          <p:nvPr>
            <p:ph type="body" sz="quarter" idx="11" hasCustomPrompt="1"/>
          </p:nvPr>
        </p:nvSpPr>
        <p:spPr>
          <a:xfrm>
            <a:off x="457200" y="2133600"/>
            <a:ext cx="4648200" cy="1981200"/>
          </a:xfrm>
        </p:spPr>
        <p:txBody>
          <a:bodyPr>
            <a:normAutofit/>
          </a:bodyPr>
          <a:lstStyle>
            <a:lvl1pPr>
              <a:defRPr sz="1900">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bg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 </a:t>
            </a:r>
          </a:p>
          <a:p>
            <a:pPr lvl="1"/>
            <a:r>
              <a:rPr lang="en-GB" dirty="0" smtClean="0"/>
              <a:t>Add sub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lvl="1"/>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ue Title Slide">
    <p:bg>
      <p:bgPr>
        <a:solidFill>
          <a:schemeClr val="tx2"/>
        </a:solidFill>
        <a:effectLst/>
      </p:bgPr>
    </p:bg>
    <p:spTree>
      <p:nvGrpSpPr>
        <p:cNvPr id="1" name=""/>
        <p:cNvGrpSpPr/>
        <p:nvPr/>
      </p:nvGrpSpPr>
      <p:grpSpPr>
        <a:xfrm>
          <a:off x="0" y="0"/>
          <a:ext cx="0" cy="0"/>
          <a:chOff x="0" y="0"/>
          <a:chExt cx="0" cy="0"/>
        </a:xfrm>
      </p:grpSpPr>
      <p:pic>
        <p:nvPicPr>
          <p:cNvPr id="7" name="Picture 6" descr="Coastal programmes powerpoint design V2.eps"/>
          <p:cNvPicPr>
            <a:picLocks noChangeAspect="1"/>
          </p:cNvPicPr>
          <p:nvPr userDrawn="1"/>
        </p:nvPicPr>
        <p:blipFill>
          <a:blip r:embed="rId2" cstate="print"/>
          <a:stretch>
            <a:fillRect/>
          </a:stretch>
        </p:blipFill>
        <p:spPr>
          <a:xfrm>
            <a:off x="0" y="0"/>
            <a:ext cx="9144000" cy="68580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1" hasCustomPrompt="1"/>
          </p:nvPr>
        </p:nvSpPr>
        <p:spPr>
          <a:xfrm>
            <a:off x="304800" y="304800"/>
            <a:ext cx="5486400" cy="381000"/>
          </a:xfrm>
        </p:spPr>
        <p:txBody>
          <a:bodyPr>
            <a:noAutofit/>
          </a:bodyPr>
          <a:lstStyle>
            <a:lvl1pPr>
              <a:buNone/>
              <a:defRPr sz="2100" b="1" baseline="0">
                <a:solidFill>
                  <a:srgbClr val="0076BF"/>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2" name="Text Placeholder 12"/>
          <p:cNvSpPr>
            <a:spLocks noGrp="1"/>
          </p:cNvSpPr>
          <p:nvPr>
            <p:ph type="body" sz="quarter" idx="12" hasCustomPrompt="1"/>
          </p:nvPr>
        </p:nvSpPr>
        <p:spPr>
          <a:xfrm>
            <a:off x="304800" y="609600"/>
            <a:ext cx="5486400" cy="381000"/>
          </a:xfrm>
        </p:spPr>
        <p:txBody>
          <a:bodyPr>
            <a:normAutofit/>
          </a:bodyPr>
          <a:lstStyle>
            <a:lvl1pPr>
              <a:buNone/>
              <a:defRPr sz="1300" b="1" baseline="0">
                <a:solidFill>
                  <a:srgbClr val="0076BF">
                    <a:alpha val="70000"/>
                  </a:srgbClr>
                </a:solidFill>
                <a:latin typeface="+mj-lt"/>
              </a:defRPr>
            </a:lvl1pPr>
          </a:lstStyle>
          <a:p>
            <a:pPr lvl="0"/>
            <a:r>
              <a:rPr lang="en-GB" dirty="0" smtClean="0"/>
              <a:t>Authors name here</a:t>
            </a:r>
          </a:p>
        </p:txBody>
      </p:sp>
      <p:pic>
        <p:nvPicPr>
          <p:cNvPr id="8" name="Picture 7" descr="Blue-Flag_rgb.jpg"/>
          <p:cNvPicPr>
            <a:picLocks noChangeAspect="1"/>
          </p:cNvPicPr>
          <p:nvPr userDrawn="1"/>
        </p:nvPicPr>
        <p:blipFill>
          <a:blip r:embed="rId3" cstate="print"/>
          <a:stretch>
            <a:fillRect/>
          </a:stretch>
        </p:blipFill>
        <p:spPr>
          <a:xfrm>
            <a:off x="6629400" y="274027"/>
            <a:ext cx="2212651" cy="1326173"/>
          </a:xfrm>
          <a:prstGeom prst="rect">
            <a:avLst/>
          </a:prstGeom>
        </p:spPr>
      </p:pic>
      <p:pic>
        <p:nvPicPr>
          <p:cNvPr id="9" name="Picture 8" descr="Clean-coasts_rgb.jpg"/>
          <p:cNvPicPr>
            <a:picLocks noChangeAspect="1"/>
          </p:cNvPicPr>
          <p:nvPr userDrawn="1"/>
        </p:nvPicPr>
        <p:blipFill>
          <a:blip r:embed="rId4" cstate="print"/>
          <a:stretch>
            <a:fillRect/>
          </a:stretch>
        </p:blipFill>
        <p:spPr>
          <a:xfrm>
            <a:off x="6324600" y="254392"/>
            <a:ext cx="2623469" cy="13098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logos and descriptors">
    <p:bg>
      <p:bgPr>
        <a:solidFill>
          <a:schemeClr val="bg2"/>
        </a:solidFill>
        <a:effectLst/>
      </p:bgPr>
    </p:bg>
    <p:spTree>
      <p:nvGrpSpPr>
        <p:cNvPr id="1" name=""/>
        <p:cNvGrpSpPr/>
        <p:nvPr/>
      </p:nvGrpSpPr>
      <p:grpSpPr>
        <a:xfrm>
          <a:off x="0" y="0"/>
          <a:ext cx="0" cy="0"/>
          <a:chOff x="0" y="0"/>
          <a:chExt cx="0" cy="0"/>
        </a:xfrm>
      </p:grpSpPr>
      <p:pic>
        <p:nvPicPr>
          <p:cNvPr id="24" name="Picture 23" descr="Untitled-3.emf"/>
          <p:cNvPicPr>
            <a:picLocks noChangeAspect="1"/>
          </p:cNvPicPr>
          <p:nvPr userDrawn="1"/>
        </p:nvPicPr>
        <p:blipFill>
          <a:blip r:embed="rId2" cstate="print"/>
          <a:stretch>
            <a:fillRect/>
          </a:stretch>
        </p:blipFill>
        <p:spPr>
          <a:xfrm>
            <a:off x="-1" y="1044574"/>
            <a:ext cx="9144001" cy="5813426"/>
          </a:xfrm>
          <a:prstGeom prst="rect">
            <a:avLst/>
          </a:prstGeom>
        </p:spPr>
      </p:pic>
      <p:cxnSp>
        <p:nvCxnSpPr>
          <p:cNvPr id="11" name="Straight Connector 10"/>
          <p:cNvCxnSpPr/>
          <p:nvPr userDrawn="1"/>
        </p:nvCxnSpPr>
        <p:spPr>
          <a:xfrm>
            <a:off x="457200" y="3513330"/>
            <a:ext cx="8229600" cy="1588"/>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5189730"/>
            <a:ext cx="8229600" cy="1588"/>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rot="5400000">
            <a:off x="2172891" y="4389233"/>
            <a:ext cx="4190206" cy="1588"/>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Picture Placeholder 2"/>
          <p:cNvSpPr>
            <a:spLocks noGrp="1"/>
          </p:cNvSpPr>
          <p:nvPr>
            <p:ph type="pic" idx="1"/>
          </p:nvPr>
        </p:nvSpPr>
        <p:spPr>
          <a:xfrm>
            <a:off x="609600" y="2217930"/>
            <a:ext cx="2438400" cy="1083733"/>
          </a:xfrm>
        </p:spPr>
        <p:txBody>
          <a:bodyPr>
            <a:normAutofit/>
          </a:bodyPr>
          <a:lstStyle>
            <a:lvl1pPr marL="0" indent="0">
              <a:buNone/>
              <a:defRPr sz="21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7" name="Picture Placeholder 2"/>
          <p:cNvSpPr>
            <a:spLocks noGrp="1"/>
          </p:cNvSpPr>
          <p:nvPr>
            <p:ph type="pic" idx="10"/>
          </p:nvPr>
        </p:nvSpPr>
        <p:spPr>
          <a:xfrm>
            <a:off x="609600" y="3818130"/>
            <a:ext cx="2438400" cy="1083733"/>
          </a:xfrm>
        </p:spPr>
        <p:txBody>
          <a:bodyPr>
            <a:normAutofit/>
          </a:bodyPr>
          <a:lstStyle>
            <a:lvl1pPr marL="0" indent="0">
              <a:buNone/>
              <a:defRPr sz="21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8" name="Picture Placeholder 2"/>
          <p:cNvSpPr>
            <a:spLocks noGrp="1"/>
          </p:cNvSpPr>
          <p:nvPr>
            <p:ph type="pic" idx="11"/>
          </p:nvPr>
        </p:nvSpPr>
        <p:spPr>
          <a:xfrm>
            <a:off x="609600" y="5469467"/>
            <a:ext cx="2438400" cy="1083733"/>
          </a:xfrm>
        </p:spPr>
        <p:txBody>
          <a:bodyPr>
            <a:normAutofit/>
          </a:bodyPr>
          <a:lstStyle>
            <a:lvl1pPr marL="0" indent="0">
              <a:buNone/>
              <a:defRPr sz="2100">
                <a:solidFill>
                  <a:srgbClr val="00904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4" name="Text Placeholder 7"/>
          <p:cNvSpPr>
            <a:spLocks noGrp="1"/>
          </p:cNvSpPr>
          <p:nvPr>
            <p:ph type="body" sz="quarter" idx="12"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15" name="Text Placeholder 10"/>
          <p:cNvSpPr>
            <a:spLocks noGrp="1"/>
          </p:cNvSpPr>
          <p:nvPr>
            <p:ph type="body" sz="quarter" idx="13" hasCustomPrompt="1"/>
          </p:nvPr>
        </p:nvSpPr>
        <p:spPr>
          <a:xfrm>
            <a:off x="4572000" y="2667000"/>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19" name="Text Placeholder 10"/>
          <p:cNvSpPr>
            <a:spLocks noGrp="1"/>
          </p:cNvSpPr>
          <p:nvPr>
            <p:ph type="body" sz="quarter" idx="14" hasCustomPrompt="1"/>
          </p:nvPr>
        </p:nvSpPr>
        <p:spPr>
          <a:xfrm>
            <a:off x="4572000" y="2294925"/>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
        <p:nvSpPr>
          <p:cNvPr id="20" name="Text Placeholder 10"/>
          <p:cNvSpPr>
            <a:spLocks noGrp="1"/>
          </p:cNvSpPr>
          <p:nvPr>
            <p:ph type="body" sz="quarter" idx="15" hasCustomPrompt="1"/>
          </p:nvPr>
        </p:nvSpPr>
        <p:spPr>
          <a:xfrm>
            <a:off x="4572000" y="4267200"/>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21" name="Text Placeholder 10"/>
          <p:cNvSpPr>
            <a:spLocks noGrp="1"/>
          </p:cNvSpPr>
          <p:nvPr>
            <p:ph type="body" sz="quarter" idx="16" hasCustomPrompt="1"/>
          </p:nvPr>
        </p:nvSpPr>
        <p:spPr>
          <a:xfrm>
            <a:off x="4572000" y="3895125"/>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
        <p:nvSpPr>
          <p:cNvPr id="22" name="Text Placeholder 10"/>
          <p:cNvSpPr>
            <a:spLocks noGrp="1"/>
          </p:cNvSpPr>
          <p:nvPr>
            <p:ph type="body" sz="quarter" idx="17" hasCustomPrompt="1"/>
          </p:nvPr>
        </p:nvSpPr>
        <p:spPr>
          <a:xfrm>
            <a:off x="4572000" y="5858475"/>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23" name="Text Placeholder 10"/>
          <p:cNvSpPr>
            <a:spLocks noGrp="1"/>
          </p:cNvSpPr>
          <p:nvPr>
            <p:ph type="body" sz="quarter" idx="18" hasCustomPrompt="1"/>
          </p:nvPr>
        </p:nvSpPr>
        <p:spPr>
          <a:xfrm>
            <a:off x="4572000" y="5486400"/>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bg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image and table">
    <p:bg>
      <p:bgPr>
        <a:solidFill>
          <a:schemeClr val="bg2"/>
        </a:solidFill>
        <a:effectLst/>
      </p:bgPr>
    </p:bg>
    <p:spTree>
      <p:nvGrpSpPr>
        <p:cNvPr id="1" name=""/>
        <p:cNvGrpSpPr/>
        <p:nvPr/>
      </p:nvGrpSpPr>
      <p:grpSpPr>
        <a:xfrm>
          <a:off x="0" y="0"/>
          <a:ext cx="0" cy="0"/>
          <a:chOff x="0" y="0"/>
          <a:chExt cx="0" cy="0"/>
        </a:xfrm>
      </p:grpSpPr>
      <p:pic>
        <p:nvPicPr>
          <p:cNvPr id="8" name="Picture 7" descr="Untitled-3.emf"/>
          <p:cNvPicPr>
            <a:picLocks noChangeAspect="1"/>
          </p:cNvPicPr>
          <p:nvPr userDrawn="1"/>
        </p:nvPicPr>
        <p:blipFill>
          <a:blip r:embed="rId2" cstate="print"/>
          <a:stretch>
            <a:fillRect/>
          </a:stretch>
        </p:blipFill>
        <p:spPr>
          <a:xfrm>
            <a:off x="-1" y="1044574"/>
            <a:ext cx="9144001" cy="5813426"/>
          </a:xfrm>
          <a:prstGeom prst="rect">
            <a:avLst/>
          </a:prstGeom>
        </p:spPr>
      </p:pic>
      <p:sp>
        <p:nvSpPr>
          <p:cNvPr id="16" name="Picture Placeholder 2"/>
          <p:cNvSpPr>
            <a:spLocks noGrp="1"/>
          </p:cNvSpPr>
          <p:nvPr>
            <p:ph type="pic" idx="1"/>
          </p:nvPr>
        </p:nvSpPr>
        <p:spPr>
          <a:xfrm>
            <a:off x="609600" y="2217930"/>
            <a:ext cx="3429000" cy="3954270"/>
          </a:xfrm>
          <a:ln w="25400" cap="flat" cmpd="sng" algn="ctr">
            <a:solidFill>
              <a:schemeClr val="accent1"/>
            </a:solidFill>
            <a:prstDash val="solid"/>
            <a:round/>
            <a:headEnd type="none" w="med" len="med"/>
            <a:tailEnd type="none" w="med" len="med"/>
          </a:ln>
        </p:spPr>
        <p:txBody>
          <a:bodyPr>
            <a:normAutofit/>
          </a:bodyPr>
          <a:lstStyle>
            <a:lvl1pPr marL="0" indent="0">
              <a:buNone/>
              <a:defRPr sz="2100">
                <a:solidFill>
                  <a:schemeClr val="bg2"/>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5" name="Table Placeholder 14"/>
          <p:cNvSpPr>
            <a:spLocks noGrp="1"/>
          </p:cNvSpPr>
          <p:nvPr>
            <p:ph type="tbl" sz="quarter" idx="10" hasCustomPrompt="1"/>
          </p:nvPr>
        </p:nvSpPr>
        <p:spPr>
          <a:xfrm>
            <a:off x="4724400" y="2217930"/>
            <a:ext cx="3810000" cy="3954462"/>
          </a:xfrm>
        </p:spPr>
        <p:txBody>
          <a:bodyPr/>
          <a:lstStyle>
            <a:lvl1pPr>
              <a:defRPr>
                <a:solidFill>
                  <a:srgbClr val="00A857"/>
                </a:solidFill>
                <a:latin typeface="+mj-lt"/>
              </a:defRPr>
            </a:lvl1pPr>
          </a:lstStyle>
          <a:p>
            <a:r>
              <a:rPr lang="en-US" dirty="0" smtClean="0"/>
              <a:t>Add table</a:t>
            </a:r>
            <a:endParaRPr lang="en-US" dirty="0"/>
          </a:p>
        </p:txBody>
      </p:sp>
      <p:sp>
        <p:nvSpPr>
          <p:cNvPr id="6" name="Text Placeholder 7"/>
          <p:cNvSpPr>
            <a:spLocks noGrp="1"/>
          </p:cNvSpPr>
          <p:nvPr>
            <p:ph type="body" sz="quarter" idx="11"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multiple images">
    <p:bg>
      <p:bgPr>
        <a:solidFill>
          <a:schemeClr val="bg2"/>
        </a:solidFill>
        <a:effectLst/>
      </p:bgPr>
    </p:bg>
    <p:spTree>
      <p:nvGrpSpPr>
        <p:cNvPr id="1" name=""/>
        <p:cNvGrpSpPr/>
        <p:nvPr/>
      </p:nvGrpSpPr>
      <p:grpSpPr>
        <a:xfrm>
          <a:off x="0" y="0"/>
          <a:ext cx="0" cy="0"/>
          <a:chOff x="0" y="0"/>
          <a:chExt cx="0" cy="0"/>
        </a:xfrm>
      </p:grpSpPr>
      <p:pic>
        <p:nvPicPr>
          <p:cNvPr id="10" name="Picture 9" descr="Untitled-3.emf"/>
          <p:cNvPicPr>
            <a:picLocks noChangeAspect="1"/>
          </p:cNvPicPr>
          <p:nvPr userDrawn="1"/>
        </p:nvPicPr>
        <p:blipFill>
          <a:blip r:embed="rId2" cstate="print"/>
          <a:stretch>
            <a:fillRect/>
          </a:stretch>
        </p:blipFill>
        <p:spPr>
          <a:xfrm>
            <a:off x="0" y="1044574"/>
            <a:ext cx="9144001" cy="5813426"/>
          </a:xfrm>
          <a:prstGeom prst="rect">
            <a:avLst/>
          </a:prstGeom>
        </p:spPr>
      </p:pic>
      <p:sp>
        <p:nvSpPr>
          <p:cNvPr id="16" name="Picture Placeholder 2"/>
          <p:cNvSpPr>
            <a:spLocks noGrp="1"/>
          </p:cNvSpPr>
          <p:nvPr>
            <p:ph type="pic" idx="1"/>
          </p:nvPr>
        </p:nvSpPr>
        <p:spPr>
          <a:xfrm>
            <a:off x="914400" y="2073660"/>
            <a:ext cx="3429000" cy="1973070"/>
          </a:xfrm>
          <a:ln w="25400" cap="flat" cmpd="sng" algn="ctr">
            <a:solidFill>
              <a:srgbClr val="D9E9AF"/>
            </a:solidFill>
            <a:prstDash val="solid"/>
            <a:round/>
            <a:headEnd type="none" w="med" len="med"/>
            <a:tailEnd type="none" w="med" len="med"/>
          </a:ln>
        </p:spPr>
        <p:txBody>
          <a:bodyPr>
            <a:normAutofit/>
          </a:bodyPr>
          <a:lstStyle>
            <a:lvl1pPr marL="0" indent="0">
              <a:buNone/>
              <a:defRPr sz="2100">
                <a:solidFill>
                  <a:srgbClr val="00A8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6" name="Picture Placeholder 2"/>
          <p:cNvSpPr>
            <a:spLocks noGrp="1"/>
          </p:cNvSpPr>
          <p:nvPr>
            <p:ph type="pic" idx="10"/>
          </p:nvPr>
        </p:nvSpPr>
        <p:spPr>
          <a:xfrm>
            <a:off x="4800600" y="2073660"/>
            <a:ext cx="3429000" cy="1973070"/>
          </a:xfrm>
          <a:ln w="25400" cap="flat" cmpd="sng" algn="ctr">
            <a:solidFill>
              <a:srgbClr val="D9E9AF"/>
            </a:solidFill>
            <a:prstDash val="solid"/>
            <a:round/>
            <a:headEnd type="none" w="med" len="med"/>
            <a:tailEnd type="none" w="med" len="med"/>
          </a:ln>
        </p:spPr>
        <p:txBody>
          <a:bodyPr>
            <a:normAutofit/>
          </a:bodyPr>
          <a:lstStyle>
            <a:lvl1pPr marL="0" indent="0">
              <a:buNone/>
              <a:defRPr sz="2100">
                <a:solidFill>
                  <a:srgbClr val="00A8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8" name="Picture Placeholder 2"/>
          <p:cNvSpPr>
            <a:spLocks noGrp="1"/>
          </p:cNvSpPr>
          <p:nvPr>
            <p:ph type="pic" idx="11"/>
          </p:nvPr>
        </p:nvSpPr>
        <p:spPr>
          <a:xfrm>
            <a:off x="4800600" y="4427730"/>
            <a:ext cx="3429000" cy="1973070"/>
          </a:xfrm>
          <a:ln w="25400" cap="flat" cmpd="sng" algn="ctr">
            <a:solidFill>
              <a:srgbClr val="D9E9AF"/>
            </a:solidFill>
            <a:prstDash val="solid"/>
            <a:round/>
            <a:headEnd type="none" w="med" len="med"/>
            <a:tailEnd type="none" w="med" len="med"/>
          </a:ln>
        </p:spPr>
        <p:txBody>
          <a:bodyPr>
            <a:normAutofit/>
          </a:bodyPr>
          <a:lstStyle>
            <a:lvl1pPr marL="0" indent="0">
              <a:buNone/>
              <a:defRPr sz="2100">
                <a:solidFill>
                  <a:srgbClr val="00A8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9" name="Picture Placeholder 2"/>
          <p:cNvSpPr>
            <a:spLocks noGrp="1"/>
          </p:cNvSpPr>
          <p:nvPr>
            <p:ph type="pic" idx="12"/>
          </p:nvPr>
        </p:nvSpPr>
        <p:spPr>
          <a:xfrm>
            <a:off x="914400" y="4427730"/>
            <a:ext cx="3429000" cy="1973070"/>
          </a:xfrm>
          <a:ln w="25400" cap="flat" cmpd="sng" algn="ctr">
            <a:solidFill>
              <a:srgbClr val="D9E9AF"/>
            </a:solidFill>
            <a:prstDash val="solid"/>
            <a:round/>
            <a:headEnd type="none" w="med" len="med"/>
            <a:tailEnd type="none" w="med" len="med"/>
          </a:ln>
        </p:spPr>
        <p:txBody>
          <a:bodyPr>
            <a:normAutofit/>
          </a:bodyPr>
          <a:lstStyle>
            <a:lvl1pPr marL="0" indent="0">
              <a:buNone/>
              <a:defRPr sz="2100">
                <a:solidFill>
                  <a:srgbClr val="00A8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1" name="Text Placeholder 7"/>
          <p:cNvSpPr>
            <a:spLocks noGrp="1"/>
          </p:cNvSpPr>
          <p:nvPr>
            <p:ph type="body" sz="quarter" idx="13"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large image">
    <p:bg>
      <p:bgPr>
        <a:solidFill>
          <a:schemeClr val="bg2"/>
        </a:solidFill>
        <a:effectLst/>
      </p:bgPr>
    </p:bg>
    <p:spTree>
      <p:nvGrpSpPr>
        <p:cNvPr id="1" name=""/>
        <p:cNvGrpSpPr/>
        <p:nvPr/>
      </p:nvGrpSpPr>
      <p:grpSpPr>
        <a:xfrm>
          <a:off x="0" y="0"/>
          <a:ext cx="0" cy="0"/>
          <a:chOff x="0" y="0"/>
          <a:chExt cx="0" cy="0"/>
        </a:xfrm>
      </p:grpSpPr>
      <p:pic>
        <p:nvPicPr>
          <p:cNvPr id="6" name="Picture 5" descr="Untitled-3.emf"/>
          <p:cNvPicPr>
            <a:picLocks noChangeAspect="1"/>
          </p:cNvPicPr>
          <p:nvPr userDrawn="1"/>
        </p:nvPicPr>
        <p:blipFill>
          <a:blip r:embed="rId2" cstate="print"/>
          <a:stretch>
            <a:fillRect/>
          </a:stretch>
        </p:blipFill>
        <p:spPr>
          <a:xfrm>
            <a:off x="-1" y="1044574"/>
            <a:ext cx="9144001" cy="5813426"/>
          </a:xfrm>
          <a:prstGeom prst="rect">
            <a:avLst/>
          </a:prstGeom>
        </p:spPr>
      </p:pic>
      <p:sp>
        <p:nvSpPr>
          <p:cNvPr id="9" name="Picture Placeholder 2"/>
          <p:cNvSpPr>
            <a:spLocks noGrp="1"/>
          </p:cNvSpPr>
          <p:nvPr>
            <p:ph type="pic" idx="12"/>
          </p:nvPr>
        </p:nvSpPr>
        <p:spPr>
          <a:xfrm>
            <a:off x="381000" y="1905000"/>
            <a:ext cx="8382000" cy="4648200"/>
          </a:xfrm>
          <a:ln w="0" cap="flat" cmpd="sng" algn="ctr">
            <a:solidFill>
              <a:schemeClr val="accent2"/>
            </a:solidFill>
            <a:prstDash val="solid"/>
            <a:round/>
            <a:headEnd type="none" w="med" len="med"/>
            <a:tailEnd type="none" w="med" len="med"/>
          </a:ln>
        </p:spPr>
        <p:txBody>
          <a:bodyPr>
            <a:normAutofit/>
          </a:bodyPr>
          <a:lstStyle>
            <a:lvl1pPr marL="0" indent="0">
              <a:buNone/>
              <a:defRPr sz="2100">
                <a:solidFill>
                  <a:srgbClr val="00A8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Click icon to add picture</a:t>
            </a:r>
            <a:endParaRPr lang="en-US" dirty="0"/>
          </a:p>
        </p:txBody>
      </p:sp>
      <p:sp>
        <p:nvSpPr>
          <p:cNvPr id="5"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181F1F-CC4E-4DD2-84AD-08161DFF9966}" type="datetimeFigureOut">
              <a:rPr lang="en-IE" smtClean="0"/>
              <a:pPr/>
              <a:t>10/03/2014</a:t>
            </a:fld>
            <a:endParaRPr lang="en-IE"/>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33D16A3F-7B3D-4657-9F0D-0D869B5A4686}" type="slidenum">
              <a:rPr lang="en-IE" smtClean="0"/>
              <a:pPr/>
              <a:t>‹#›</a:t>
            </a:fld>
            <a:endParaRPr lang="en-I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181F1F-CC4E-4DD2-84AD-08161DFF9966}" type="datetimeFigureOut">
              <a:rPr lang="en-IE" smtClean="0"/>
              <a:pPr/>
              <a:t>10/03/2014</a:t>
            </a:fld>
            <a:endParaRPr lang="en-IE"/>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IE"/>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33D16A3F-7B3D-4657-9F0D-0D869B5A4686}"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181F1F-CC4E-4DD2-84AD-08161DFF9966}" type="datetimeFigureOut">
              <a:rPr lang="en-IE" smtClean="0"/>
              <a:pPr/>
              <a:t>10/03/2014</a:t>
            </a:fld>
            <a:endParaRPr lang="en-IE"/>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33D16A3F-7B3D-4657-9F0D-0D869B5A4686}"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8181F1F-CC4E-4DD2-84AD-08161DFF9966}" type="datetimeFigureOut">
              <a:rPr lang="en-IE" smtClean="0"/>
              <a:pPr/>
              <a:t>10/03/2014</a:t>
            </a:fld>
            <a:endParaRPr lang="en-IE"/>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IE"/>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33D16A3F-7B3D-4657-9F0D-0D869B5A4686}" type="slidenum">
              <a:rPr lang="en-IE" smtClean="0"/>
              <a:pPr/>
              <a:t>‹#›</a:t>
            </a:fld>
            <a:endParaRPr lang="en-I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A8181F1F-CC4E-4DD2-84AD-08161DFF9966}" type="datetimeFigureOut">
              <a:rPr lang="en-IE" smtClean="0"/>
              <a:pPr/>
              <a:t>10/03/2014</a:t>
            </a:fld>
            <a:endParaRPr lang="en-IE"/>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IE"/>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33D16A3F-7B3D-4657-9F0D-0D869B5A4686}"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text/bullets">
    <p:bg>
      <p:bgRef idx="1001">
        <a:schemeClr val="bg2"/>
      </p:bgRef>
    </p:bg>
    <p:spTree>
      <p:nvGrpSpPr>
        <p:cNvPr id="1" name=""/>
        <p:cNvGrpSpPr/>
        <p:nvPr/>
      </p:nvGrpSpPr>
      <p:grpSpPr>
        <a:xfrm>
          <a:off x="0" y="0"/>
          <a:ext cx="0" cy="0"/>
          <a:chOff x="0" y="0"/>
          <a:chExt cx="0" cy="0"/>
        </a:xfrm>
      </p:grpSpPr>
      <p:pic>
        <p:nvPicPr>
          <p:cNvPr id="7" name="Picture 6" descr="Coastal programmes powerpoint design V2.eps"/>
          <p:cNvPicPr>
            <a:picLocks noChangeAspect="1"/>
          </p:cNvPicPr>
          <p:nvPr userDrawn="1"/>
        </p:nvPicPr>
        <p:blipFill>
          <a:blip r:embed="rId2" cstate="print"/>
          <a:srcRect t="4445"/>
          <a:stretch>
            <a:fillRect/>
          </a:stretch>
        </p:blipFill>
        <p:spPr>
          <a:xfrm>
            <a:off x="0" y="-152400"/>
            <a:ext cx="9144000" cy="6553200"/>
          </a:xfrm>
          <a:prstGeom prst="rect">
            <a:avLst/>
          </a:prstGeom>
          <a:noFill/>
        </p:spPr>
      </p:pic>
      <p:sp>
        <p:nvSpPr>
          <p:cNvPr id="9"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rgbClr val="0076B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11" name="Text Placeholder 10"/>
          <p:cNvSpPr>
            <a:spLocks noGrp="1"/>
          </p:cNvSpPr>
          <p:nvPr>
            <p:ph type="body" sz="quarter" idx="11" hasCustomPrompt="1"/>
          </p:nvPr>
        </p:nvSpPr>
        <p:spPr>
          <a:xfrm>
            <a:off x="457200" y="2133600"/>
            <a:ext cx="4648200" cy="1981200"/>
          </a:xfrm>
        </p:spPr>
        <p:txBody>
          <a:bodyPr>
            <a:normAutofit/>
          </a:bodyPr>
          <a:lstStyle>
            <a:lvl1pPr>
              <a:defRPr sz="1900">
                <a:solidFill>
                  <a:schemeClr val="tx1"/>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1"/>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 </a:t>
            </a:r>
          </a:p>
          <a:p>
            <a:pPr lvl="1"/>
            <a:r>
              <a:rPr lang="en-GB" dirty="0" smtClean="0"/>
              <a:t>Add sub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lvl="1"/>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with white background text/bullets">
    <p:bg>
      <p:bgPr>
        <a:solidFill>
          <a:schemeClr val="tx2"/>
        </a:solidFill>
        <a:effectLst/>
      </p:bgPr>
    </p:bg>
    <p:spTree>
      <p:nvGrpSpPr>
        <p:cNvPr id="1" name=""/>
        <p:cNvGrpSpPr/>
        <p:nvPr/>
      </p:nvGrpSpPr>
      <p:grpSpPr>
        <a:xfrm>
          <a:off x="0" y="0"/>
          <a:ext cx="0" cy="0"/>
          <a:chOff x="0" y="0"/>
          <a:chExt cx="0" cy="0"/>
        </a:xfrm>
      </p:grpSpPr>
      <p:pic>
        <p:nvPicPr>
          <p:cNvPr id="5" name="Picture 4" descr="Untitled-2.emf"/>
          <p:cNvPicPr>
            <a:picLocks noChangeAspect="1"/>
          </p:cNvPicPr>
          <p:nvPr userDrawn="1"/>
        </p:nvPicPr>
        <p:blipFill>
          <a:blip r:embed="rId2" cstate="print"/>
          <a:stretch>
            <a:fillRect/>
          </a:stretch>
        </p:blipFill>
        <p:spPr>
          <a:xfrm>
            <a:off x="-1" y="1044575"/>
            <a:ext cx="9144001" cy="5813425"/>
          </a:xfrm>
          <a:prstGeom prst="rect">
            <a:avLst/>
          </a:prstGeom>
        </p:spPr>
      </p:pic>
      <p:sp>
        <p:nvSpPr>
          <p:cNvPr id="6"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9" name="Text Placeholder 10"/>
          <p:cNvSpPr>
            <a:spLocks noGrp="1"/>
          </p:cNvSpPr>
          <p:nvPr>
            <p:ph type="body" sz="quarter" idx="11" hasCustomPrompt="1"/>
          </p:nvPr>
        </p:nvSpPr>
        <p:spPr>
          <a:xfrm>
            <a:off x="457200" y="2133600"/>
            <a:ext cx="4648200" cy="1981200"/>
          </a:xfrm>
        </p:spPr>
        <p:txBody>
          <a:bodyPr>
            <a:normAutofit/>
          </a:bodyPr>
          <a:lstStyle>
            <a:lvl1pPr>
              <a:defRPr sz="1900">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 </a:t>
            </a:r>
          </a:p>
          <a:p>
            <a:pPr lvl="1"/>
            <a:r>
              <a:rPr lang="en-GB" dirty="0" smtClean="0"/>
              <a:t>Add sub bullet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sub bullet</a:t>
            </a:r>
            <a:endParaRPr lang="en-US" dirty="0" smtClean="0"/>
          </a:p>
          <a:p>
            <a:pPr lvl="1"/>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logos and descriptors">
    <p:bg>
      <p:bgPr>
        <a:solidFill>
          <a:schemeClr val="tx2"/>
        </a:solidFill>
        <a:effectLst/>
      </p:bgPr>
    </p:bg>
    <p:spTree>
      <p:nvGrpSpPr>
        <p:cNvPr id="1" name=""/>
        <p:cNvGrpSpPr/>
        <p:nvPr/>
      </p:nvGrpSpPr>
      <p:grpSpPr>
        <a:xfrm>
          <a:off x="0" y="0"/>
          <a:ext cx="0" cy="0"/>
          <a:chOff x="0" y="0"/>
          <a:chExt cx="0" cy="0"/>
        </a:xfrm>
      </p:grpSpPr>
      <p:pic>
        <p:nvPicPr>
          <p:cNvPr id="26" name="Picture 25" descr="Untitled-2.emf"/>
          <p:cNvPicPr>
            <a:picLocks noChangeAspect="1"/>
          </p:cNvPicPr>
          <p:nvPr userDrawn="1"/>
        </p:nvPicPr>
        <p:blipFill>
          <a:blip r:embed="rId2" cstate="print"/>
          <a:stretch>
            <a:fillRect/>
          </a:stretch>
        </p:blipFill>
        <p:spPr>
          <a:xfrm>
            <a:off x="-1" y="1044575"/>
            <a:ext cx="9144001" cy="5813425"/>
          </a:xfrm>
          <a:prstGeom prst="rect">
            <a:avLst/>
          </a:prstGeom>
        </p:spPr>
      </p:pic>
      <p:cxnSp>
        <p:nvCxnSpPr>
          <p:cNvPr id="11" name="Straight Connector 10"/>
          <p:cNvCxnSpPr/>
          <p:nvPr userDrawn="1"/>
        </p:nvCxnSpPr>
        <p:spPr>
          <a:xfrm>
            <a:off x="457200" y="3513330"/>
            <a:ext cx="82296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5189730"/>
            <a:ext cx="82296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rot="5400000">
            <a:off x="2172891" y="4389233"/>
            <a:ext cx="4190206"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Picture Placeholder 2"/>
          <p:cNvSpPr>
            <a:spLocks noGrp="1"/>
          </p:cNvSpPr>
          <p:nvPr>
            <p:ph type="pic" idx="1"/>
          </p:nvPr>
        </p:nvSpPr>
        <p:spPr>
          <a:xfrm>
            <a:off x="609600" y="2217930"/>
            <a:ext cx="2438400" cy="1083733"/>
          </a:xfrm>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7" name="Picture Placeholder 2"/>
          <p:cNvSpPr>
            <a:spLocks noGrp="1"/>
          </p:cNvSpPr>
          <p:nvPr>
            <p:ph type="pic" idx="10"/>
          </p:nvPr>
        </p:nvSpPr>
        <p:spPr>
          <a:xfrm>
            <a:off x="609600" y="3818130"/>
            <a:ext cx="2438400" cy="1083733"/>
          </a:xfrm>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8" name="Picture Placeholder 2"/>
          <p:cNvSpPr>
            <a:spLocks noGrp="1"/>
          </p:cNvSpPr>
          <p:nvPr>
            <p:ph type="pic" idx="11"/>
          </p:nvPr>
        </p:nvSpPr>
        <p:spPr>
          <a:xfrm>
            <a:off x="609600" y="5469467"/>
            <a:ext cx="2438400" cy="1083733"/>
          </a:xfrm>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4" name="Text Placeholder 7"/>
          <p:cNvSpPr>
            <a:spLocks noGrp="1"/>
          </p:cNvSpPr>
          <p:nvPr>
            <p:ph type="body" sz="quarter" idx="12"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
        <p:nvSpPr>
          <p:cNvPr id="19" name="Text Placeholder 10"/>
          <p:cNvSpPr>
            <a:spLocks noGrp="1"/>
          </p:cNvSpPr>
          <p:nvPr>
            <p:ph type="body" sz="quarter" idx="13" hasCustomPrompt="1"/>
          </p:nvPr>
        </p:nvSpPr>
        <p:spPr>
          <a:xfrm>
            <a:off x="4572000" y="2667000"/>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20" name="Text Placeholder 10"/>
          <p:cNvSpPr>
            <a:spLocks noGrp="1"/>
          </p:cNvSpPr>
          <p:nvPr>
            <p:ph type="body" sz="quarter" idx="14" hasCustomPrompt="1"/>
          </p:nvPr>
        </p:nvSpPr>
        <p:spPr>
          <a:xfrm>
            <a:off x="4572000" y="2294925"/>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
        <p:nvSpPr>
          <p:cNvPr id="21" name="Text Placeholder 10"/>
          <p:cNvSpPr>
            <a:spLocks noGrp="1"/>
          </p:cNvSpPr>
          <p:nvPr>
            <p:ph type="body" sz="quarter" idx="15" hasCustomPrompt="1"/>
          </p:nvPr>
        </p:nvSpPr>
        <p:spPr>
          <a:xfrm>
            <a:off x="4572000" y="4267200"/>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22" name="Text Placeholder 10"/>
          <p:cNvSpPr>
            <a:spLocks noGrp="1"/>
          </p:cNvSpPr>
          <p:nvPr>
            <p:ph type="body" sz="quarter" idx="16" hasCustomPrompt="1"/>
          </p:nvPr>
        </p:nvSpPr>
        <p:spPr>
          <a:xfrm>
            <a:off x="4572000" y="3895125"/>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
        <p:nvSpPr>
          <p:cNvPr id="23" name="Text Placeholder 10"/>
          <p:cNvSpPr>
            <a:spLocks noGrp="1"/>
          </p:cNvSpPr>
          <p:nvPr>
            <p:ph type="body" sz="quarter" idx="17" hasCustomPrompt="1"/>
          </p:nvPr>
        </p:nvSpPr>
        <p:spPr>
          <a:xfrm>
            <a:off x="4572000" y="5858475"/>
            <a:ext cx="3886200" cy="634663"/>
          </a:xfrm>
        </p:spPr>
        <p:txBody>
          <a:bodyPr>
            <a:noAutofit/>
          </a:bodyPr>
          <a:lstStyle>
            <a:lvl1pPr marL="0" marR="0" indent="-18000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GB" dirty="0" smtClean="0"/>
              <a:t>Add bullet</a:t>
            </a:r>
          </a:p>
          <a:p>
            <a:pPr marL="0" marR="0" lvl="0" indent="-1800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Add bullet</a:t>
            </a:r>
          </a:p>
          <a:p>
            <a:pPr lvl="0"/>
            <a:endParaRPr lang="en-GB" dirty="0" smtClean="0"/>
          </a:p>
          <a:p>
            <a:pPr lvl="0"/>
            <a:endParaRPr lang="en-US" dirty="0"/>
          </a:p>
        </p:txBody>
      </p:sp>
      <p:sp>
        <p:nvSpPr>
          <p:cNvPr id="24" name="Text Placeholder 10"/>
          <p:cNvSpPr>
            <a:spLocks noGrp="1"/>
          </p:cNvSpPr>
          <p:nvPr>
            <p:ph type="body" sz="quarter" idx="18" hasCustomPrompt="1"/>
          </p:nvPr>
        </p:nvSpPr>
        <p:spPr>
          <a:xfrm>
            <a:off x="4572000" y="5486400"/>
            <a:ext cx="3886200" cy="372076"/>
          </a:xfr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400" b="1">
                <a:solidFill>
                  <a:schemeClr val="tx2"/>
                </a:solidFill>
                <a:latin typeface="+mj-l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400">
                <a:solidFill>
                  <a:schemeClr val="tx2"/>
                </a:solidFill>
                <a:latin typeface="+mj-lt"/>
              </a:defRPr>
            </a:lvl2pPr>
            <a:lvl3pPr>
              <a:defRPr sz="1900">
                <a:solidFill>
                  <a:schemeClr val="bg1"/>
                </a:solidFill>
                <a:latin typeface="+mj-lt"/>
              </a:defRPr>
            </a:lvl3pPr>
            <a:lvl4pPr>
              <a:defRPr sz="1900">
                <a:solidFill>
                  <a:schemeClr val="bg1"/>
                </a:solidFill>
                <a:latin typeface="+mj-lt"/>
              </a:defRPr>
            </a:lvl4pPr>
            <a:lvl5pPr>
              <a:defRPr sz="1900">
                <a:solidFill>
                  <a:schemeClr val="bg1"/>
                </a:solidFill>
                <a:latin typeface="+mj-lt"/>
              </a:defRPr>
            </a:lvl5pPr>
          </a:lstStyle>
          <a:p>
            <a:pPr lvl="0"/>
            <a:r>
              <a:rPr lang="en-US" dirty="0" smtClean="0"/>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image and table">
    <p:bg>
      <p:bgPr>
        <a:solidFill>
          <a:schemeClr val="tx2"/>
        </a:solidFill>
        <a:effectLst/>
      </p:bgPr>
    </p:bg>
    <p:spTree>
      <p:nvGrpSpPr>
        <p:cNvPr id="1" name=""/>
        <p:cNvGrpSpPr/>
        <p:nvPr/>
      </p:nvGrpSpPr>
      <p:grpSpPr>
        <a:xfrm>
          <a:off x="0" y="0"/>
          <a:ext cx="0" cy="0"/>
          <a:chOff x="0" y="0"/>
          <a:chExt cx="0" cy="0"/>
        </a:xfrm>
      </p:grpSpPr>
      <p:pic>
        <p:nvPicPr>
          <p:cNvPr id="7" name="Picture 6" descr="Untitled-2.emf"/>
          <p:cNvPicPr>
            <a:picLocks noChangeAspect="1"/>
          </p:cNvPicPr>
          <p:nvPr userDrawn="1"/>
        </p:nvPicPr>
        <p:blipFill>
          <a:blip r:embed="rId2" cstate="print"/>
          <a:stretch>
            <a:fillRect/>
          </a:stretch>
        </p:blipFill>
        <p:spPr>
          <a:xfrm>
            <a:off x="-1" y="1044575"/>
            <a:ext cx="9144001" cy="5813425"/>
          </a:xfrm>
          <a:prstGeom prst="rect">
            <a:avLst/>
          </a:prstGeom>
        </p:spPr>
      </p:pic>
      <p:sp>
        <p:nvSpPr>
          <p:cNvPr id="16" name="Picture Placeholder 2"/>
          <p:cNvSpPr>
            <a:spLocks noGrp="1"/>
          </p:cNvSpPr>
          <p:nvPr>
            <p:ph type="pic" idx="1"/>
          </p:nvPr>
        </p:nvSpPr>
        <p:spPr>
          <a:xfrm>
            <a:off x="609600" y="2217930"/>
            <a:ext cx="3429000" cy="3954270"/>
          </a:xfrm>
          <a:ln w="2540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5" name="Table Placeholder 14"/>
          <p:cNvSpPr>
            <a:spLocks noGrp="1"/>
          </p:cNvSpPr>
          <p:nvPr>
            <p:ph type="tbl" sz="quarter" idx="10"/>
          </p:nvPr>
        </p:nvSpPr>
        <p:spPr>
          <a:xfrm>
            <a:off x="4724400" y="2217738"/>
            <a:ext cx="3810000" cy="3954462"/>
          </a:xfrm>
        </p:spPr>
        <p:txBody>
          <a:bodyPr/>
          <a:lstStyle/>
          <a:p>
            <a:endParaRPr lang="en-US"/>
          </a:p>
        </p:txBody>
      </p:sp>
      <p:sp>
        <p:nvSpPr>
          <p:cNvPr id="6" name="Text Placeholder 7"/>
          <p:cNvSpPr>
            <a:spLocks noGrp="1"/>
          </p:cNvSpPr>
          <p:nvPr>
            <p:ph type="body" sz="quarter" idx="11"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multiple images">
    <p:bg>
      <p:bgPr>
        <a:solidFill>
          <a:schemeClr val="tx2"/>
        </a:solidFill>
        <a:effectLst/>
      </p:bgPr>
    </p:bg>
    <p:spTree>
      <p:nvGrpSpPr>
        <p:cNvPr id="1" name=""/>
        <p:cNvGrpSpPr/>
        <p:nvPr/>
      </p:nvGrpSpPr>
      <p:grpSpPr>
        <a:xfrm>
          <a:off x="0" y="0"/>
          <a:ext cx="0" cy="0"/>
          <a:chOff x="0" y="0"/>
          <a:chExt cx="0" cy="0"/>
        </a:xfrm>
      </p:grpSpPr>
      <p:pic>
        <p:nvPicPr>
          <p:cNvPr id="12" name="Picture 11" descr="Untitled-2.emf"/>
          <p:cNvPicPr>
            <a:picLocks noChangeAspect="1"/>
          </p:cNvPicPr>
          <p:nvPr userDrawn="1"/>
        </p:nvPicPr>
        <p:blipFill>
          <a:blip r:embed="rId2" cstate="print"/>
          <a:stretch>
            <a:fillRect/>
          </a:stretch>
        </p:blipFill>
        <p:spPr>
          <a:xfrm>
            <a:off x="-1" y="1044575"/>
            <a:ext cx="9144001" cy="5813425"/>
          </a:xfrm>
          <a:prstGeom prst="rect">
            <a:avLst/>
          </a:prstGeom>
        </p:spPr>
      </p:pic>
      <p:sp>
        <p:nvSpPr>
          <p:cNvPr id="16" name="Picture Placeholder 2"/>
          <p:cNvSpPr>
            <a:spLocks noGrp="1"/>
          </p:cNvSpPr>
          <p:nvPr>
            <p:ph type="pic" idx="1"/>
          </p:nvPr>
        </p:nvSpPr>
        <p:spPr>
          <a:xfrm>
            <a:off x="914400" y="2073660"/>
            <a:ext cx="3429000" cy="1973070"/>
          </a:xfrm>
          <a:ln w="2540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6" name="Picture Placeholder 2"/>
          <p:cNvSpPr>
            <a:spLocks noGrp="1"/>
          </p:cNvSpPr>
          <p:nvPr>
            <p:ph type="pic" idx="10"/>
          </p:nvPr>
        </p:nvSpPr>
        <p:spPr>
          <a:xfrm>
            <a:off x="4800600" y="2073660"/>
            <a:ext cx="3429000" cy="1973070"/>
          </a:xfrm>
          <a:ln w="2540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8" name="Picture Placeholder 2"/>
          <p:cNvSpPr>
            <a:spLocks noGrp="1"/>
          </p:cNvSpPr>
          <p:nvPr>
            <p:ph type="pic" idx="11"/>
          </p:nvPr>
        </p:nvSpPr>
        <p:spPr>
          <a:xfrm>
            <a:off x="4800600" y="4427730"/>
            <a:ext cx="3429000" cy="1973070"/>
          </a:xfrm>
          <a:ln w="2540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9" name="Picture Placeholder 2"/>
          <p:cNvSpPr>
            <a:spLocks noGrp="1"/>
          </p:cNvSpPr>
          <p:nvPr>
            <p:ph type="pic" idx="12"/>
          </p:nvPr>
        </p:nvSpPr>
        <p:spPr>
          <a:xfrm>
            <a:off x="914400" y="4427730"/>
            <a:ext cx="3429000" cy="1973070"/>
          </a:xfrm>
          <a:ln w="2540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US" dirty="0"/>
          </a:p>
        </p:txBody>
      </p:sp>
      <p:sp>
        <p:nvSpPr>
          <p:cNvPr id="11" name="Text Placeholder 7"/>
          <p:cNvSpPr>
            <a:spLocks noGrp="1"/>
          </p:cNvSpPr>
          <p:nvPr>
            <p:ph type="body" sz="quarter" idx="13"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large image">
    <p:bg>
      <p:bgPr>
        <a:solidFill>
          <a:schemeClr val="tx2"/>
        </a:solidFill>
        <a:effectLst/>
      </p:bgPr>
    </p:bg>
    <p:spTree>
      <p:nvGrpSpPr>
        <p:cNvPr id="1" name=""/>
        <p:cNvGrpSpPr/>
        <p:nvPr/>
      </p:nvGrpSpPr>
      <p:grpSpPr>
        <a:xfrm>
          <a:off x="0" y="0"/>
          <a:ext cx="0" cy="0"/>
          <a:chOff x="0" y="0"/>
          <a:chExt cx="0" cy="0"/>
        </a:xfrm>
      </p:grpSpPr>
      <p:pic>
        <p:nvPicPr>
          <p:cNvPr id="7" name="Picture 6" descr="Untitled-2.emf"/>
          <p:cNvPicPr>
            <a:picLocks noChangeAspect="1"/>
          </p:cNvPicPr>
          <p:nvPr userDrawn="1"/>
        </p:nvPicPr>
        <p:blipFill>
          <a:blip r:embed="rId2" cstate="print"/>
          <a:stretch>
            <a:fillRect/>
          </a:stretch>
        </p:blipFill>
        <p:spPr>
          <a:xfrm>
            <a:off x="-1" y="1044575"/>
            <a:ext cx="9144001" cy="5813425"/>
          </a:xfrm>
          <a:prstGeom prst="rect">
            <a:avLst/>
          </a:prstGeom>
        </p:spPr>
      </p:pic>
      <p:sp>
        <p:nvSpPr>
          <p:cNvPr id="9" name="Picture Placeholder 2"/>
          <p:cNvSpPr>
            <a:spLocks noGrp="1"/>
          </p:cNvSpPr>
          <p:nvPr>
            <p:ph type="pic" idx="12"/>
          </p:nvPr>
        </p:nvSpPr>
        <p:spPr>
          <a:xfrm>
            <a:off x="381000" y="1905000"/>
            <a:ext cx="8382000" cy="4648200"/>
          </a:xfrm>
          <a:ln w="0" cap="flat" cmpd="sng" algn="ctr">
            <a:solidFill>
              <a:schemeClr val="accent2"/>
            </a:solidFill>
            <a:prstDash val="solid"/>
            <a:round/>
            <a:headEnd type="none" w="med" len="med"/>
            <a:tailEnd type="none" w="med" len="med"/>
          </a:ln>
        </p:spPr>
        <p:txBody>
          <a:bodyPr>
            <a:normAutofit/>
          </a:bodyPr>
          <a:lstStyle>
            <a:lvl1pPr marL="0" indent="0">
              <a:buNone/>
              <a:defRPr sz="2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Click icon to add picture</a:t>
            </a:r>
            <a:endParaRPr lang="en-US" dirty="0"/>
          </a:p>
        </p:txBody>
      </p:sp>
      <p:sp>
        <p:nvSpPr>
          <p:cNvPr id="5" name="Text Placeholder 7"/>
          <p:cNvSpPr>
            <a:spLocks noGrp="1"/>
          </p:cNvSpPr>
          <p:nvPr>
            <p:ph type="body" sz="quarter" idx="10" hasCustomPrompt="1"/>
          </p:nvPr>
        </p:nvSpPr>
        <p:spPr>
          <a:xfrm>
            <a:off x="381000" y="304800"/>
            <a:ext cx="4648200" cy="771525"/>
          </a:xfrm>
        </p:spPr>
        <p:txBody>
          <a:bodyPr>
            <a:normAutofit/>
          </a:bodyPr>
          <a:lstStyle>
            <a:lvl1pPr>
              <a:buNone/>
              <a:defRPr sz="2800" b="1">
                <a:solidFill>
                  <a:srgbClr val="FFFFFF"/>
                </a:solidFill>
                <a:latin typeface="+mj-lt"/>
              </a:defRPr>
            </a:lvl1pPr>
            <a:lvl2pPr>
              <a:buNone/>
              <a:defRPr b="1">
                <a:solidFill>
                  <a:srgbClr val="00A857"/>
                </a:solidFill>
                <a:latin typeface="+mj-lt"/>
              </a:defRPr>
            </a:lvl2pPr>
            <a:lvl3pPr>
              <a:buNone/>
              <a:defRPr b="1">
                <a:solidFill>
                  <a:srgbClr val="00A857"/>
                </a:solidFill>
                <a:latin typeface="+mj-lt"/>
              </a:defRPr>
            </a:lvl3pPr>
            <a:lvl4pPr>
              <a:buNone/>
              <a:defRPr b="1">
                <a:solidFill>
                  <a:srgbClr val="00A857"/>
                </a:solidFill>
                <a:latin typeface="+mj-lt"/>
              </a:defRPr>
            </a:lvl4pPr>
            <a:lvl5pPr>
              <a:buNone/>
              <a:defRPr b="1">
                <a:solidFill>
                  <a:srgbClr val="00A857"/>
                </a:solidFill>
                <a:latin typeface="+mj-lt"/>
              </a:defRPr>
            </a:lvl5pPr>
          </a:lstStyle>
          <a:p>
            <a:pPr lvl="0"/>
            <a:r>
              <a:rPr lang="en-GB" dirty="0" smtClean="0"/>
              <a:t>Slide title here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Title Slide">
    <p:bg>
      <p:bgRef idx="1001">
        <a:schemeClr val="bg2"/>
      </p:bgRef>
    </p:bg>
    <p:spTree>
      <p:nvGrpSpPr>
        <p:cNvPr id="1" name=""/>
        <p:cNvGrpSpPr/>
        <p:nvPr/>
      </p:nvGrpSpPr>
      <p:grpSpPr>
        <a:xfrm>
          <a:off x="0" y="0"/>
          <a:ext cx="0" cy="0"/>
          <a:chOff x="0" y="0"/>
          <a:chExt cx="0" cy="0"/>
        </a:xfrm>
      </p:grpSpPr>
      <p:pic>
        <p:nvPicPr>
          <p:cNvPr id="8" name="Picture 7" descr="133907059.jpg"/>
          <p:cNvPicPr>
            <a:picLocks noChangeAspect="1"/>
          </p:cNvPicPr>
          <p:nvPr userDrawn="1"/>
        </p:nvPicPr>
        <p:blipFill>
          <a:blip r:embed="rId2" cstate="print">
            <a:alphaModFix amt="41000"/>
          </a:blip>
          <a:stretch>
            <a:fillRect/>
          </a:stretch>
        </p:blipFill>
        <p:spPr>
          <a:xfrm>
            <a:off x="0" y="762000"/>
            <a:ext cx="9144000" cy="6096000"/>
          </a:xfrm>
          <a:prstGeom prst="rect">
            <a:avLst/>
          </a:prstGeom>
        </p:spPr>
      </p:pic>
      <p:pic>
        <p:nvPicPr>
          <p:cNvPr id="7" name="Picture 6" descr="Coastal programmes powerpoint design V2.eps"/>
          <p:cNvPicPr>
            <a:picLocks noChangeAspect="1"/>
          </p:cNvPicPr>
          <p:nvPr userDrawn="1"/>
        </p:nvPicPr>
        <p:blipFill>
          <a:blip r:embed="rId3" cstate="print"/>
          <a:srcRect b="67778"/>
          <a:stretch>
            <a:fillRect/>
          </a:stretch>
        </p:blipFill>
        <p:spPr>
          <a:xfrm>
            <a:off x="0" y="0"/>
            <a:ext cx="9144000" cy="2209800"/>
          </a:xfrm>
          <a:prstGeom prst="rect">
            <a:avLst/>
          </a:prstGeom>
          <a:noFill/>
        </p:spPr>
      </p:pic>
      <p:sp>
        <p:nvSpPr>
          <p:cNvPr id="2" name="Title 1"/>
          <p:cNvSpPr>
            <a:spLocks noGrp="1"/>
          </p:cNvSpPr>
          <p:nvPr>
            <p:ph type="ctrTitle"/>
          </p:nvPr>
        </p:nvSpPr>
        <p:spPr>
          <a:xfrm>
            <a:off x="304800" y="2057400"/>
            <a:ext cx="7772400" cy="1470025"/>
          </a:xfrm>
        </p:spPr>
        <p:txBody>
          <a:bodyPr>
            <a:normAutofit/>
          </a:bodyPr>
          <a:lstStyle>
            <a:lvl1pPr algn="l">
              <a:defRPr sz="3800" b="1">
                <a:solidFill>
                  <a:schemeClr val="bg1"/>
                </a:solidFill>
              </a:defRPr>
            </a:lvl1pPr>
          </a:lstStyle>
          <a:p>
            <a:r>
              <a:rPr lang="en-GB" dirty="0" smtClean="0"/>
              <a:t>Click to edit Master title style</a:t>
            </a:r>
            <a:endParaRPr lang="en-US" dirty="0"/>
          </a:p>
        </p:txBody>
      </p:sp>
      <p:sp>
        <p:nvSpPr>
          <p:cNvPr id="11" name="Text Placeholder 10"/>
          <p:cNvSpPr>
            <a:spLocks noGrp="1"/>
          </p:cNvSpPr>
          <p:nvPr>
            <p:ph type="body" sz="quarter" idx="10" hasCustomPrompt="1"/>
          </p:nvPr>
        </p:nvSpPr>
        <p:spPr>
          <a:xfrm>
            <a:off x="304800" y="304800"/>
            <a:ext cx="5486400" cy="381000"/>
          </a:xfrm>
        </p:spPr>
        <p:txBody>
          <a:bodyPr>
            <a:noAutofit/>
          </a:bodyPr>
          <a:lstStyle>
            <a:lvl1pPr>
              <a:buNone/>
              <a:defRPr sz="2100" b="1" baseline="0">
                <a:solidFill>
                  <a:srgbClr val="00A857"/>
                </a:solidFill>
                <a:latin typeface="+mj-lt"/>
              </a:defRPr>
            </a:lvl1pPr>
            <a:lvl2pPr>
              <a:buNone/>
              <a:defRPr sz="2100" b="1">
                <a:solidFill>
                  <a:schemeClr val="bg2"/>
                </a:solidFill>
                <a:latin typeface="+mj-lt"/>
              </a:defRPr>
            </a:lvl2pPr>
            <a:lvl3pPr>
              <a:buNone/>
              <a:defRPr sz="2100" b="1">
                <a:solidFill>
                  <a:schemeClr val="bg2"/>
                </a:solidFill>
                <a:latin typeface="+mj-lt"/>
              </a:defRPr>
            </a:lvl3pPr>
            <a:lvl4pPr>
              <a:buNone/>
              <a:defRPr sz="2100" b="1">
                <a:solidFill>
                  <a:schemeClr val="bg2"/>
                </a:solidFill>
                <a:latin typeface="+mj-lt"/>
              </a:defRPr>
            </a:lvl4pPr>
            <a:lvl5pPr>
              <a:buNone/>
              <a:defRPr sz="2100" b="1">
                <a:solidFill>
                  <a:schemeClr val="bg2"/>
                </a:solidFill>
                <a:latin typeface="+mj-lt"/>
              </a:defRPr>
            </a:lvl5pPr>
          </a:lstStyle>
          <a:p>
            <a:pPr lvl="0"/>
            <a:r>
              <a:rPr lang="en-GB" dirty="0" smtClean="0"/>
              <a:t>Programme title here</a:t>
            </a:r>
          </a:p>
        </p:txBody>
      </p:sp>
      <p:sp>
        <p:nvSpPr>
          <p:cNvPr id="13" name="Text Placeholder 12"/>
          <p:cNvSpPr>
            <a:spLocks noGrp="1"/>
          </p:cNvSpPr>
          <p:nvPr>
            <p:ph type="body" sz="quarter" idx="11" hasCustomPrompt="1"/>
          </p:nvPr>
        </p:nvSpPr>
        <p:spPr>
          <a:xfrm>
            <a:off x="304800" y="609600"/>
            <a:ext cx="5486400" cy="381000"/>
          </a:xfrm>
        </p:spPr>
        <p:txBody>
          <a:bodyPr>
            <a:normAutofit/>
          </a:bodyPr>
          <a:lstStyle>
            <a:lvl1pPr>
              <a:buNone/>
              <a:defRPr sz="1300" b="1" baseline="0">
                <a:solidFill>
                  <a:srgbClr val="00A857">
                    <a:alpha val="70000"/>
                  </a:srgbClr>
                </a:solidFill>
                <a:latin typeface="+mj-lt"/>
              </a:defRPr>
            </a:lvl1pPr>
          </a:lstStyle>
          <a:p>
            <a:pPr lvl="0"/>
            <a:r>
              <a:rPr lang="en-GB" dirty="0" smtClean="0"/>
              <a:t>Authors name here</a:t>
            </a:r>
          </a:p>
        </p:txBody>
      </p:sp>
      <p:pic>
        <p:nvPicPr>
          <p:cNvPr id="9" name="Picture 8" descr="Eco-Centres_rgb.jpg"/>
          <p:cNvPicPr>
            <a:picLocks noChangeAspect="1"/>
          </p:cNvPicPr>
          <p:nvPr userDrawn="1"/>
        </p:nvPicPr>
        <p:blipFill>
          <a:blip r:embed="rId4" cstate="print"/>
          <a:stretch>
            <a:fillRect/>
          </a:stretch>
        </p:blipFill>
        <p:spPr>
          <a:xfrm>
            <a:off x="7620000" y="153352"/>
            <a:ext cx="1091406" cy="15230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Lst>
  <p:txStyles>
    <p:titleStyle>
      <a:lvl1pPr algn="ctr" defTabSz="457200" rtl="0" eaLnBrk="1" latinLnBrk="0" hangingPunct="1">
        <a:spcBef>
          <a:spcPct val="0"/>
        </a:spcBef>
        <a:buNone/>
        <a:defRPr sz="4400" kern="1200">
          <a:solidFill>
            <a:srgbClr val="0076B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3200" kern="1200">
          <a:solidFill>
            <a:srgbClr val="0076BF"/>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rgbClr val="0076BF"/>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rgbClr val="0076BF"/>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0076BF"/>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0076BF"/>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67088"/>
            <a:ext cx="8515672" cy="1470025"/>
          </a:xfrm>
        </p:spPr>
        <p:txBody>
          <a:bodyPr>
            <a:normAutofit fontScale="90000"/>
          </a:bodyPr>
          <a:lstStyle/>
          <a:p>
            <a:pPr algn="ctr"/>
            <a:r>
              <a:rPr lang="en-IE" dirty="0" smtClean="0"/>
              <a:t>Mix Your Mode</a:t>
            </a:r>
            <a:br>
              <a:rPr lang="en-IE" dirty="0" smtClean="0"/>
            </a:br>
            <a:r>
              <a:rPr lang="en-IE" sz="2200" dirty="0" smtClean="0"/>
              <a:t>Sandy McGroarty</a:t>
            </a:r>
            <a:br>
              <a:rPr lang="en-IE" sz="2200" dirty="0" smtClean="0"/>
            </a:br>
            <a:r>
              <a:rPr lang="en-IE" sz="2200" dirty="0" smtClean="0"/>
              <a:t>Green-Schools Travel Officer</a:t>
            </a:r>
            <a:r>
              <a:rPr lang="en-IE" dirty="0" smtClean="0"/>
              <a:t/>
            </a:r>
            <a:br>
              <a:rPr lang="en-IE" dirty="0" smtClean="0"/>
            </a:br>
            <a:endParaRPr lang="en-IE" dirty="0"/>
          </a:p>
        </p:txBody>
      </p:sp>
      <p:sp>
        <p:nvSpPr>
          <p:cNvPr id="3" name="Text Placeholder 2"/>
          <p:cNvSpPr>
            <a:spLocks noGrp="1"/>
          </p:cNvSpPr>
          <p:nvPr>
            <p:ph type="body" sz="quarter" idx="10"/>
          </p:nvPr>
        </p:nvSpPr>
        <p:spPr/>
        <p:txBody>
          <a:bodyPr/>
          <a:lstStyle/>
          <a:p>
            <a:r>
              <a:rPr lang="en-IE" dirty="0" smtClean="0"/>
              <a:t>Mix Your Mode Presentation</a:t>
            </a:r>
            <a:endParaRPr lang="en-IE" dirty="0"/>
          </a:p>
        </p:txBody>
      </p:sp>
      <p:sp>
        <p:nvSpPr>
          <p:cNvPr id="4" name="Text Placeholder 3"/>
          <p:cNvSpPr>
            <a:spLocks noGrp="1"/>
          </p:cNvSpPr>
          <p:nvPr>
            <p:ph type="body" sz="quarter" idx="11"/>
          </p:nvPr>
        </p:nvSpPr>
        <p:spPr/>
        <p:txBody>
          <a:bodyPr/>
          <a:lstStyle/>
          <a:p>
            <a:r>
              <a:rPr lang="en-IE" dirty="0" smtClean="0"/>
              <a:t>Green-Schools Travel</a:t>
            </a:r>
            <a:endParaRPr lang="en-IE" dirty="0"/>
          </a:p>
        </p:txBody>
      </p:sp>
      <p:sp>
        <p:nvSpPr>
          <p:cNvPr id="5" name="TextBox 4"/>
          <p:cNvSpPr txBox="1"/>
          <p:nvPr/>
        </p:nvSpPr>
        <p:spPr>
          <a:xfrm>
            <a:off x="2267744" y="5579949"/>
            <a:ext cx="4392488" cy="369332"/>
          </a:xfrm>
          <a:prstGeom prst="rect">
            <a:avLst/>
          </a:prstGeom>
          <a:noFill/>
        </p:spPr>
        <p:txBody>
          <a:bodyPr wrap="square" rtlCol="0">
            <a:spAutoFit/>
          </a:bodyPr>
          <a:lstStyle/>
          <a:p>
            <a:pPr algn="ctr"/>
            <a:r>
              <a:rPr lang="en-IE" dirty="0" smtClean="0">
                <a:solidFill>
                  <a:schemeClr val="bg1"/>
                </a:solidFill>
              </a:rPr>
              <a:t>Travel Initiative March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1986" name="Picture 2"/>
          <p:cNvPicPr>
            <a:picLocks noChangeAspect="1" noChangeArrowheads="1"/>
          </p:cNvPicPr>
          <p:nvPr/>
        </p:nvPicPr>
        <p:blipFill>
          <a:blip r:embed="rId2" cstate="print"/>
          <a:srcRect/>
          <a:stretch>
            <a:fillRect/>
          </a:stretch>
        </p:blipFill>
        <p:spPr bwMode="auto">
          <a:xfrm>
            <a:off x="271463" y="371475"/>
            <a:ext cx="8601075" cy="611505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a:t>
            </a:r>
            <a:endParaRPr lang="en-IE" dirty="0"/>
          </a:p>
        </p:txBody>
      </p:sp>
      <p:sp>
        <p:nvSpPr>
          <p:cNvPr id="3" name="Content Placeholder 2"/>
          <p:cNvSpPr>
            <a:spLocks noGrp="1"/>
          </p:cNvSpPr>
          <p:nvPr>
            <p:ph idx="1"/>
          </p:nvPr>
        </p:nvSpPr>
        <p:spPr/>
        <p:txBody>
          <a:bodyPr/>
          <a:lstStyle/>
          <a:p>
            <a:endParaRPr lang="en-IE"/>
          </a:p>
        </p:txBody>
      </p:sp>
      <p:pic>
        <p:nvPicPr>
          <p:cNvPr id="40962" name="Picture 2"/>
          <p:cNvPicPr>
            <a:picLocks noChangeAspect="1" noChangeArrowheads="1"/>
          </p:cNvPicPr>
          <p:nvPr/>
        </p:nvPicPr>
        <p:blipFill>
          <a:blip r:embed="rId2" cstate="print"/>
          <a:srcRect/>
          <a:stretch>
            <a:fillRect/>
          </a:stretch>
        </p:blipFill>
        <p:spPr bwMode="auto">
          <a:xfrm>
            <a:off x="576064" y="1400772"/>
            <a:ext cx="7812360" cy="5457228"/>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270576" cy="1162050"/>
          </a:xfrm>
        </p:spPr>
        <p:txBody>
          <a:bodyPr/>
          <a:lstStyle/>
          <a:p>
            <a:r>
              <a:rPr lang="en-IE" sz="2800" dirty="0" smtClean="0">
                <a:solidFill>
                  <a:srgbClr val="0070C0"/>
                </a:solidFill>
              </a:rPr>
              <a:t>Car-based + Car-dependant Urban sprawl</a:t>
            </a:r>
            <a:endParaRPr lang="en-IE" sz="2800" dirty="0">
              <a:solidFill>
                <a:srgbClr val="0070C0"/>
              </a:solidFill>
            </a:endParaRPr>
          </a:p>
        </p:txBody>
      </p:sp>
      <p:sp>
        <p:nvSpPr>
          <p:cNvPr id="3" name="Text Placeholder 2"/>
          <p:cNvSpPr>
            <a:spLocks noGrp="1"/>
          </p:cNvSpPr>
          <p:nvPr>
            <p:ph type="body" idx="2"/>
          </p:nvPr>
        </p:nvSpPr>
        <p:spPr>
          <a:xfrm>
            <a:off x="685800" y="1676400"/>
            <a:ext cx="3742184" cy="5181600"/>
          </a:xfrm>
        </p:spPr>
        <p:txBody>
          <a:bodyPr>
            <a:normAutofit fontScale="77500" lnSpcReduction="20000"/>
          </a:bodyPr>
          <a:lstStyle/>
          <a:p>
            <a:r>
              <a:rPr lang="en-IE" sz="2600" dirty="0" smtClean="0">
                <a:solidFill>
                  <a:srgbClr val="92D050"/>
                </a:solidFill>
              </a:rPr>
              <a:t>CAUSES</a:t>
            </a:r>
          </a:p>
          <a:p>
            <a:pPr>
              <a:buFont typeface="Arial" pitchFamily="34" charset="0"/>
              <a:buChar char="•"/>
            </a:pPr>
            <a:r>
              <a:rPr lang="en-IE" sz="2300" dirty="0" smtClean="0"/>
              <a:t>Affluence: Over the last 20 years </a:t>
            </a:r>
            <a:r>
              <a:rPr lang="en-IE" sz="2600" dirty="0" smtClean="0">
                <a:solidFill>
                  <a:srgbClr val="FF0000"/>
                </a:solidFill>
              </a:rPr>
              <a:t>car ownership </a:t>
            </a:r>
            <a:r>
              <a:rPr lang="en-IE" sz="2300" dirty="0" smtClean="0"/>
              <a:t>in Ireland has grown hugely - a 54% increase between 2006 + 1990</a:t>
            </a:r>
          </a:p>
          <a:p>
            <a:pPr>
              <a:buFont typeface="Arial" pitchFamily="34" charset="0"/>
              <a:buChar char="•"/>
            </a:pPr>
            <a:r>
              <a:rPr lang="en-IE" sz="2300" dirty="0" smtClean="0"/>
              <a:t>Poor </a:t>
            </a:r>
            <a:r>
              <a:rPr lang="en-IE" sz="2300" dirty="0" smtClean="0">
                <a:solidFill>
                  <a:srgbClr val="FF0000"/>
                </a:solidFill>
              </a:rPr>
              <a:t>planning </a:t>
            </a:r>
            <a:r>
              <a:rPr lang="en-IE" sz="2300" dirty="0" smtClean="0"/>
              <a:t>from 1960s</a:t>
            </a:r>
          </a:p>
          <a:p>
            <a:pPr>
              <a:buFont typeface="Arial" pitchFamily="34" charset="0"/>
              <a:buChar char="•"/>
            </a:pPr>
            <a:r>
              <a:rPr lang="en-IE" sz="2300" dirty="0" smtClean="0">
                <a:solidFill>
                  <a:srgbClr val="FF0000"/>
                </a:solidFill>
              </a:rPr>
              <a:t>Dispersed populations </a:t>
            </a:r>
            <a:r>
              <a:rPr lang="en-IE" sz="2300" dirty="0" smtClean="0"/>
              <a:t>– the work commute.</a:t>
            </a:r>
          </a:p>
          <a:p>
            <a:pPr>
              <a:buFont typeface="Arial" pitchFamily="34" charset="0"/>
              <a:buChar char="•"/>
            </a:pPr>
            <a:r>
              <a:rPr lang="en-IE" sz="2300" dirty="0" smtClean="0">
                <a:solidFill>
                  <a:srgbClr val="FF0000"/>
                </a:solidFill>
              </a:rPr>
              <a:t>Road freight </a:t>
            </a:r>
            <a:r>
              <a:rPr lang="en-IE" sz="2300" dirty="0" smtClean="0"/>
              <a:t>experienced the largest growth in transport energy use since 1990 increasing by 255%.  </a:t>
            </a:r>
          </a:p>
          <a:p>
            <a:endParaRPr lang="en-IE" dirty="0" smtClean="0"/>
          </a:p>
          <a:p>
            <a:r>
              <a:rPr lang="en-IE" sz="2400" dirty="0" smtClean="0">
                <a:solidFill>
                  <a:srgbClr val="92D050"/>
                </a:solidFill>
              </a:rPr>
              <a:t>EFFECTS</a:t>
            </a:r>
          </a:p>
          <a:p>
            <a:pPr>
              <a:buFont typeface="Arial" pitchFamily="34" charset="0"/>
              <a:buChar char="•"/>
            </a:pPr>
            <a:r>
              <a:rPr lang="en-IE" sz="2300" dirty="0" smtClean="0"/>
              <a:t>Traffic congestion</a:t>
            </a:r>
          </a:p>
          <a:p>
            <a:pPr>
              <a:buFont typeface="Arial" pitchFamily="34" charset="0"/>
              <a:buChar char="•"/>
            </a:pPr>
            <a:r>
              <a:rPr lang="en-IE" sz="2300" dirty="0" smtClean="0"/>
              <a:t>Localised Air and Noise Pollution </a:t>
            </a:r>
          </a:p>
          <a:p>
            <a:pPr>
              <a:buFont typeface="Arial" pitchFamily="34" charset="0"/>
              <a:buChar char="•"/>
            </a:pPr>
            <a:r>
              <a:rPr lang="en-IE" sz="2300" dirty="0" smtClean="0"/>
              <a:t>Urban centre decline</a:t>
            </a:r>
          </a:p>
          <a:p>
            <a:pPr>
              <a:buFont typeface="Arial" pitchFamily="34" charset="0"/>
              <a:buChar char="•"/>
            </a:pPr>
            <a:r>
              <a:rPr lang="en-IE" sz="2300" dirty="0" smtClean="0"/>
              <a:t>Damaged social cohesion + sustainable communities</a:t>
            </a:r>
          </a:p>
          <a:p>
            <a:pPr>
              <a:buFont typeface="Arial" pitchFamily="34" charset="0"/>
              <a:buChar char="•"/>
            </a:pPr>
            <a:endParaRPr lang="en-IE" dirty="0" smtClean="0"/>
          </a:p>
        </p:txBody>
      </p:sp>
      <p:pic>
        <p:nvPicPr>
          <p:cNvPr id="5" name="Content Placeholder 4" descr="urban-sprawl-3.jpg"/>
          <p:cNvPicPr>
            <a:picLocks noGrp="1" noChangeAspect="1"/>
          </p:cNvPicPr>
          <p:nvPr>
            <p:ph sz="half" idx="1"/>
          </p:nvPr>
        </p:nvPicPr>
        <p:blipFill>
          <a:blip r:embed="rId2" cstate="print"/>
          <a:stretch>
            <a:fillRect/>
          </a:stretch>
        </p:blipFill>
        <p:spPr>
          <a:xfrm>
            <a:off x="5004048" y="1988840"/>
            <a:ext cx="3399227" cy="252392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Health </a:t>
            </a:r>
            <a:endParaRPr lang="en-IE" dirty="0"/>
          </a:p>
        </p:txBody>
      </p:sp>
      <p:sp>
        <p:nvSpPr>
          <p:cNvPr id="3" name="Content Placeholder 2"/>
          <p:cNvSpPr>
            <a:spLocks noGrp="1"/>
          </p:cNvSpPr>
          <p:nvPr>
            <p:ph idx="1"/>
          </p:nvPr>
        </p:nvSpPr>
        <p:spPr/>
        <p:txBody>
          <a:bodyPr>
            <a:normAutofit lnSpcReduction="10000"/>
          </a:bodyPr>
          <a:lstStyle/>
          <a:p>
            <a:r>
              <a:rPr lang="en-IE" dirty="0" smtClean="0"/>
              <a:t> “One boy in five and one girl in four, aged between 5-12 years are overweight or obese in Ireland” National Children’s food survey, 2005.</a:t>
            </a:r>
          </a:p>
          <a:p>
            <a:r>
              <a:rPr lang="en-IE" dirty="0" smtClean="0"/>
              <a:t>Type II Diabetes on the increase</a:t>
            </a:r>
          </a:p>
          <a:p>
            <a:r>
              <a:rPr lang="en-IE" dirty="0" smtClean="0"/>
              <a:t>Air pollution increases toxins in the air (urban cancer rates)</a:t>
            </a:r>
          </a:p>
          <a:p>
            <a:r>
              <a:rPr lang="en-IE" dirty="0" smtClean="0"/>
              <a:t>Effects of eating imported food (usually sprayed and low in nutrients)</a:t>
            </a:r>
            <a:endParaRPr lang="en-IE" dirty="0"/>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4752528" cy="1162050"/>
          </a:xfrm>
        </p:spPr>
        <p:txBody>
          <a:bodyPr/>
          <a:lstStyle/>
          <a:p>
            <a:r>
              <a:rPr lang="en-IE" sz="4000" dirty="0" smtClean="0"/>
              <a:t>CLIMATE CHANGE</a:t>
            </a:r>
            <a:endParaRPr lang="en-IE" sz="4000" dirty="0"/>
          </a:p>
        </p:txBody>
      </p:sp>
      <p:sp>
        <p:nvSpPr>
          <p:cNvPr id="3" name="Text Placeholder 2"/>
          <p:cNvSpPr>
            <a:spLocks noGrp="1"/>
          </p:cNvSpPr>
          <p:nvPr>
            <p:ph type="body" idx="2"/>
          </p:nvPr>
        </p:nvSpPr>
        <p:spPr/>
        <p:txBody>
          <a:bodyPr>
            <a:normAutofit fontScale="92500" lnSpcReduction="10000"/>
          </a:bodyPr>
          <a:lstStyle/>
          <a:p>
            <a:pPr>
              <a:buFont typeface="Courier New" pitchFamily="49" charset="0"/>
              <a:buChar char="o"/>
            </a:pPr>
            <a:r>
              <a:rPr lang="en-IE" sz="1600" dirty="0" smtClean="0"/>
              <a:t>The transport sector recorded a 7.1% growth in emissions in 2006 compared to 2005. </a:t>
            </a:r>
            <a:r>
              <a:rPr lang="en-IE" sz="1900" dirty="0" smtClean="0">
                <a:solidFill>
                  <a:srgbClr val="FF0000"/>
                </a:solidFill>
              </a:rPr>
              <a:t>Transport now accounts for 35% of energy related emissions</a:t>
            </a:r>
            <a:r>
              <a:rPr lang="en-IE" sz="1600" dirty="0" smtClean="0"/>
              <a:t>. SEAI, 2006</a:t>
            </a:r>
          </a:p>
          <a:p>
            <a:pPr>
              <a:buFont typeface="Courier New" pitchFamily="49" charset="0"/>
              <a:buChar char="o"/>
            </a:pPr>
            <a:endParaRPr lang="en-IE" sz="1600" dirty="0" smtClean="0"/>
          </a:p>
          <a:p>
            <a:pPr>
              <a:buFont typeface="Courier New" pitchFamily="49" charset="0"/>
              <a:buChar char="o"/>
            </a:pPr>
            <a:r>
              <a:rPr lang="en-IE" sz="1600" dirty="0" smtClean="0"/>
              <a:t>About 40% of carbon emissions in the UK are the result of decisions taken directly by </a:t>
            </a:r>
            <a:r>
              <a:rPr lang="en-IE" sz="1900" dirty="0" smtClean="0">
                <a:solidFill>
                  <a:srgbClr val="FF0000"/>
                </a:solidFill>
              </a:rPr>
              <a:t>individuals. </a:t>
            </a:r>
            <a:r>
              <a:rPr lang="en-IE" sz="1600" dirty="0" smtClean="0"/>
              <a:t>The biggest sources of emissions for most people are likely to be:</a:t>
            </a:r>
            <a:r>
              <a:rPr lang="en-IE" dirty="0" smtClean="0"/>
              <a:t/>
            </a:r>
            <a:br>
              <a:rPr lang="en-IE" dirty="0" smtClean="0"/>
            </a:br>
            <a:r>
              <a:rPr lang="en-IE" dirty="0" smtClean="0"/>
              <a:t/>
            </a:r>
            <a:br>
              <a:rPr lang="en-IE" dirty="0" smtClean="0"/>
            </a:br>
            <a:r>
              <a:rPr lang="en-IE" dirty="0" smtClean="0"/>
              <a:t/>
            </a:r>
            <a:br>
              <a:rPr lang="en-IE" dirty="0" smtClean="0"/>
            </a:br>
            <a:r>
              <a:rPr lang="en-IE" dirty="0" smtClean="0"/>
              <a:t>* energy use in the home (the main use is heating) </a:t>
            </a:r>
            <a:br>
              <a:rPr lang="en-IE" dirty="0" smtClean="0"/>
            </a:br>
            <a:r>
              <a:rPr lang="en-IE" dirty="0" smtClean="0"/>
              <a:t/>
            </a:r>
            <a:br>
              <a:rPr lang="en-IE" dirty="0" smtClean="0"/>
            </a:br>
            <a:r>
              <a:rPr lang="en-IE" dirty="0" smtClean="0">
                <a:solidFill>
                  <a:srgbClr val="FF0000"/>
                </a:solidFill>
              </a:rPr>
              <a:t>* driving a car</a:t>
            </a:r>
            <a:br>
              <a:rPr lang="en-IE" dirty="0" smtClean="0">
                <a:solidFill>
                  <a:srgbClr val="FF0000"/>
                </a:solidFill>
              </a:rPr>
            </a:br>
            <a:r>
              <a:rPr lang="en-IE" dirty="0" smtClean="0">
                <a:solidFill>
                  <a:srgbClr val="FF0000"/>
                </a:solidFill>
              </a:rPr>
              <a:t/>
            </a:r>
            <a:br>
              <a:rPr lang="en-IE" dirty="0" smtClean="0">
                <a:solidFill>
                  <a:srgbClr val="FF0000"/>
                </a:solidFill>
              </a:rPr>
            </a:br>
            <a:r>
              <a:rPr lang="en-IE" dirty="0" smtClean="0">
                <a:solidFill>
                  <a:srgbClr val="FF0000"/>
                </a:solidFill>
              </a:rPr>
              <a:t>* air travel</a:t>
            </a:r>
            <a:endParaRPr lang="en-IE" dirty="0">
              <a:solidFill>
                <a:srgbClr val="FF0000"/>
              </a:solidFill>
            </a:endParaRPr>
          </a:p>
        </p:txBody>
      </p:sp>
      <p:sp>
        <p:nvSpPr>
          <p:cNvPr id="4" name="Content Placeholder 3"/>
          <p:cNvSpPr>
            <a:spLocks noGrp="1"/>
          </p:cNvSpPr>
          <p:nvPr>
            <p:ph sz="half" idx="1"/>
          </p:nvPr>
        </p:nvSpPr>
        <p:spPr>
          <a:xfrm>
            <a:off x="3780730" y="4545632"/>
            <a:ext cx="5111750" cy="4572000"/>
          </a:xfrm>
        </p:spPr>
        <p:txBody>
          <a:bodyPr>
            <a:normAutofit/>
          </a:bodyPr>
          <a:lstStyle/>
          <a:p>
            <a:pPr algn="r">
              <a:buNone/>
            </a:pPr>
            <a:r>
              <a:rPr lang="en-IE" sz="1600" dirty="0" smtClean="0"/>
              <a:t>"It has been demonstrated beyond reasonable doubt that the climate is changing due to man-made greenhouse gases. We are already committed to future substantial change over the next 30 years and change is likely to accelerate over the rest of the 21st century."</a:t>
            </a:r>
            <a:br>
              <a:rPr lang="en-IE" sz="1600" dirty="0" smtClean="0"/>
            </a:br>
            <a:r>
              <a:rPr lang="en-IE" sz="1600" dirty="0" smtClean="0"/>
              <a:t>The Met Office, Hadley Centre, UK.</a:t>
            </a:r>
            <a:endParaRPr lang="en-IE" sz="1600" dirty="0"/>
          </a:p>
        </p:txBody>
      </p:sp>
      <p:pic>
        <p:nvPicPr>
          <p:cNvPr id="5" name="Picture 4" descr="climate change.bmp"/>
          <p:cNvPicPr>
            <a:picLocks noChangeAspect="1"/>
          </p:cNvPicPr>
          <p:nvPr/>
        </p:nvPicPr>
        <p:blipFill>
          <a:blip r:embed="rId3" cstate="print"/>
          <a:stretch>
            <a:fillRect/>
          </a:stretch>
        </p:blipFill>
        <p:spPr>
          <a:xfrm>
            <a:off x="5940152" y="836712"/>
            <a:ext cx="2914286" cy="34095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2212848" cy="1582621"/>
          </a:xfrm>
        </p:spPr>
        <p:txBody>
          <a:bodyPr>
            <a:normAutofit/>
          </a:bodyPr>
          <a:lstStyle/>
          <a:p>
            <a:r>
              <a:rPr lang="en-IE" sz="2800" dirty="0" smtClean="0"/>
              <a:t>PEAK</a:t>
            </a:r>
            <a:br>
              <a:rPr lang="en-IE" sz="2800" dirty="0" smtClean="0"/>
            </a:br>
            <a:r>
              <a:rPr lang="en-IE" sz="2800" dirty="0" smtClean="0"/>
              <a:t>OIL </a:t>
            </a:r>
            <a:br>
              <a:rPr lang="en-IE" sz="2800" dirty="0" smtClean="0"/>
            </a:br>
            <a:endParaRPr lang="en-IE" sz="2800" dirty="0"/>
          </a:p>
        </p:txBody>
      </p:sp>
      <p:sp>
        <p:nvSpPr>
          <p:cNvPr id="3" name="Text Placeholder 2"/>
          <p:cNvSpPr>
            <a:spLocks noGrp="1"/>
          </p:cNvSpPr>
          <p:nvPr>
            <p:ph type="body" sz="half" idx="2"/>
          </p:nvPr>
        </p:nvSpPr>
        <p:spPr>
          <a:xfrm>
            <a:off x="611560" y="1628800"/>
            <a:ext cx="2209800" cy="2179320"/>
          </a:xfrm>
        </p:spPr>
        <p:txBody>
          <a:bodyPr>
            <a:noAutofit/>
          </a:bodyPr>
          <a:lstStyle/>
          <a:p>
            <a:r>
              <a:rPr lang="en-IE" sz="2000" dirty="0" smtClean="0">
                <a:solidFill>
                  <a:srgbClr val="92D050"/>
                </a:solidFill>
              </a:rPr>
              <a:t>CAUSES</a:t>
            </a:r>
          </a:p>
          <a:p>
            <a:pPr>
              <a:buFont typeface="Arial" pitchFamily="34" charset="0"/>
              <a:buChar char="•"/>
            </a:pPr>
            <a:r>
              <a:rPr lang="en-IE" sz="2000" dirty="0" smtClean="0"/>
              <a:t>Cheap Fossil Fuel energy </a:t>
            </a:r>
          </a:p>
          <a:p>
            <a:pPr>
              <a:buFont typeface="Arial" pitchFamily="34" charset="0"/>
              <a:buChar char="•"/>
            </a:pPr>
            <a:r>
              <a:rPr lang="en-IE" sz="2000" dirty="0" smtClean="0"/>
              <a:t>Finite resource</a:t>
            </a:r>
          </a:p>
          <a:p>
            <a:pPr>
              <a:buFont typeface="Arial" pitchFamily="34" charset="0"/>
              <a:buChar char="•"/>
            </a:pPr>
            <a:r>
              <a:rPr lang="en-IE" sz="2000" dirty="0" smtClean="0"/>
              <a:t>Oil production has reached its peak</a:t>
            </a:r>
          </a:p>
          <a:p>
            <a:pPr>
              <a:buFont typeface="Arial" pitchFamily="34" charset="0"/>
              <a:buChar char="•"/>
            </a:pPr>
            <a:endParaRPr lang="en-IE" sz="2000" dirty="0" smtClean="0"/>
          </a:p>
          <a:p>
            <a:r>
              <a:rPr lang="en-IE" sz="2000" dirty="0" smtClean="0">
                <a:solidFill>
                  <a:srgbClr val="92D050"/>
                </a:solidFill>
              </a:rPr>
              <a:t>EFFECTS</a:t>
            </a:r>
          </a:p>
          <a:p>
            <a:pPr>
              <a:buFont typeface="Arial" pitchFamily="34" charset="0"/>
              <a:buChar char="•"/>
            </a:pPr>
            <a:r>
              <a:rPr lang="en-IE" sz="2000" dirty="0" smtClean="0"/>
              <a:t>Security of supply</a:t>
            </a:r>
          </a:p>
          <a:p>
            <a:pPr>
              <a:buFont typeface="Arial" pitchFamily="34" charset="0"/>
              <a:buChar char="•"/>
            </a:pPr>
            <a:r>
              <a:rPr lang="en-IE" sz="2000" dirty="0" smtClean="0"/>
              <a:t>Food security</a:t>
            </a:r>
          </a:p>
          <a:p>
            <a:endParaRPr lang="en-IE" sz="1400" dirty="0" smtClean="0"/>
          </a:p>
          <a:p>
            <a:endParaRPr lang="en-IE" sz="1400" dirty="0" smtClean="0"/>
          </a:p>
        </p:txBody>
      </p:sp>
      <p:pic>
        <p:nvPicPr>
          <p:cNvPr id="5" name="Picture Placeholder 4" descr="peak oil.jpg"/>
          <p:cNvPicPr>
            <a:picLocks noGrp="1" noChangeAspect="1"/>
          </p:cNvPicPr>
          <p:nvPr>
            <p:ph type="pic" idx="1"/>
          </p:nvPr>
        </p:nvPicPr>
        <p:blipFill>
          <a:blip r:embed="rId2" cstate="print"/>
          <a:srcRect t="9570" b="9570"/>
          <a:stretch>
            <a:fillRect/>
          </a:stretch>
        </p:blipFill>
        <p:spPr>
          <a:xfrm rot="420000">
            <a:off x="3426229" y="1175445"/>
            <a:ext cx="4617720" cy="3931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Causes</a:t>
            </a:r>
            <a:endParaRPr lang="en-IE" dirty="0"/>
          </a:p>
        </p:txBody>
      </p:sp>
      <p:sp>
        <p:nvSpPr>
          <p:cNvPr id="3" name="Content Placeholder 2"/>
          <p:cNvSpPr>
            <a:spLocks noGrp="1"/>
          </p:cNvSpPr>
          <p:nvPr>
            <p:ph idx="1"/>
          </p:nvPr>
        </p:nvSpPr>
        <p:spPr/>
        <p:txBody>
          <a:bodyPr>
            <a:normAutofit/>
          </a:bodyPr>
          <a:lstStyle/>
          <a:p>
            <a:r>
              <a:rPr lang="en-IE" dirty="0" smtClean="0"/>
              <a:t>Globalisation- Global production and distribution networks, air travel, global economies. </a:t>
            </a:r>
          </a:p>
          <a:p>
            <a:r>
              <a:rPr lang="en-IE" dirty="0" smtClean="0"/>
              <a:t>Poor public transport</a:t>
            </a:r>
          </a:p>
          <a:p>
            <a:r>
              <a:rPr lang="en-IE" dirty="0" smtClean="0"/>
              <a:t>Environmental effects not included in costs</a:t>
            </a:r>
          </a:p>
          <a:p>
            <a:r>
              <a:rPr lang="en-IE" dirty="0" smtClean="0"/>
              <a:t>Pedestrian and cyclist safety</a:t>
            </a:r>
          </a:p>
          <a:p>
            <a:r>
              <a:rPr lang="en-IE" dirty="0" smtClean="0"/>
              <a:t>Lack of awareness or key Values</a:t>
            </a:r>
          </a:p>
          <a:p>
            <a:pPr>
              <a:buNone/>
            </a:pPr>
            <a:endParaRPr lang="en-IE" dirty="0"/>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7772400" cy="1362456"/>
          </a:xfrm>
        </p:spPr>
        <p:txBody>
          <a:bodyPr/>
          <a:lstStyle/>
          <a:p>
            <a:pPr algn="ctr"/>
            <a:r>
              <a:rPr lang="en-IE" dirty="0" smtClean="0"/>
              <a:t>HOW DO WE GREEN OUR TRANSPORT ?</a:t>
            </a:r>
            <a:endParaRPr lang="en-I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king your car more green.jpg"/>
          <p:cNvPicPr>
            <a:picLocks noChangeAspect="1"/>
          </p:cNvPicPr>
          <p:nvPr/>
        </p:nvPicPr>
        <p:blipFill>
          <a:blip r:embed="rId2" cstate="print"/>
          <a:stretch>
            <a:fillRect/>
          </a:stretch>
        </p:blipFill>
        <p:spPr>
          <a:xfrm>
            <a:off x="1763688" y="1340768"/>
            <a:ext cx="5815013" cy="4299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are sustainable modes of transport?</a:t>
            </a:r>
            <a:endParaRPr lang="en-IE" dirty="0"/>
          </a:p>
        </p:txBody>
      </p:sp>
      <p:sp>
        <p:nvSpPr>
          <p:cNvPr id="3" name="Content Placeholder 2"/>
          <p:cNvSpPr>
            <a:spLocks noGrp="1"/>
          </p:cNvSpPr>
          <p:nvPr>
            <p:ph idx="1"/>
          </p:nvPr>
        </p:nvSpPr>
        <p:spPr/>
        <p:txBody>
          <a:bodyPr/>
          <a:lstStyle/>
          <a:p>
            <a:endParaRPr lang="en-IE" dirty="0"/>
          </a:p>
        </p:txBody>
      </p:sp>
      <p:pic>
        <p:nvPicPr>
          <p:cNvPr id="39938" name="Picture 2" descr="http://www.michaelmunday.co.uk/mundayimages/publicity/munday-3des_publicity01_03.gif"/>
          <p:cNvPicPr>
            <a:picLocks noChangeAspect="1" noChangeArrowheads="1"/>
          </p:cNvPicPr>
          <p:nvPr/>
        </p:nvPicPr>
        <p:blipFill>
          <a:blip r:embed="rId2" cstate="print"/>
          <a:srcRect/>
          <a:stretch>
            <a:fillRect/>
          </a:stretch>
        </p:blipFill>
        <p:spPr bwMode="auto">
          <a:xfrm>
            <a:off x="323528" y="1821199"/>
            <a:ext cx="8388424" cy="5036801"/>
          </a:xfrm>
          <a:prstGeom prst="rect">
            <a:avLst/>
          </a:prstGeom>
          <a:noFill/>
        </p:spPr>
      </p:pic>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E" dirty="0" smtClean="0"/>
              <a:t>An Taisce</a:t>
            </a:r>
          </a:p>
          <a:p>
            <a:r>
              <a:rPr lang="en-IE" dirty="0" smtClean="0"/>
              <a:t>The National Trust for Ireland</a:t>
            </a:r>
            <a:endParaRPr lang="en-IE" dirty="0"/>
          </a:p>
        </p:txBody>
      </p:sp>
      <p:sp>
        <p:nvSpPr>
          <p:cNvPr id="5" name="TextBox 4"/>
          <p:cNvSpPr txBox="1"/>
          <p:nvPr/>
        </p:nvSpPr>
        <p:spPr>
          <a:xfrm>
            <a:off x="1187624" y="2492896"/>
            <a:ext cx="6624736" cy="2677656"/>
          </a:xfrm>
          <a:prstGeom prst="rect">
            <a:avLst/>
          </a:prstGeom>
          <a:noFill/>
        </p:spPr>
        <p:txBody>
          <a:bodyPr wrap="square" rtlCol="0">
            <a:spAutoFit/>
          </a:bodyPr>
          <a:lstStyle/>
          <a:p>
            <a:pPr algn="ctr"/>
            <a:r>
              <a:rPr lang="en-IE" sz="2400" dirty="0" smtClean="0">
                <a:solidFill>
                  <a:schemeClr val="bg1"/>
                </a:solidFill>
                <a:latin typeface="+mj-lt"/>
              </a:rPr>
              <a:t>An Taisce's Environmental Education Unit is responsible for developing and operating some of Ireland's most popular and successful environmental programmes and campaigns.</a:t>
            </a:r>
            <a:br>
              <a:rPr lang="en-IE" sz="2400" dirty="0" smtClean="0">
                <a:solidFill>
                  <a:schemeClr val="bg1"/>
                </a:solidFill>
                <a:latin typeface="+mj-lt"/>
              </a:rPr>
            </a:br>
            <a:r>
              <a:rPr lang="en-IE" sz="2400" dirty="0" smtClean="0">
                <a:solidFill>
                  <a:schemeClr val="bg1"/>
                </a:solidFill>
                <a:latin typeface="+mj-lt"/>
              </a:rPr>
              <a:t/>
            </a:r>
            <a:br>
              <a:rPr lang="en-IE" sz="2400" dirty="0" smtClean="0">
                <a:solidFill>
                  <a:schemeClr val="bg1"/>
                </a:solidFill>
                <a:latin typeface="+mj-lt"/>
              </a:rPr>
            </a:br>
            <a:r>
              <a:rPr lang="en-IE" sz="2400" dirty="0" smtClean="0">
                <a:solidFill>
                  <a:schemeClr val="bg1"/>
                </a:solidFill>
                <a:latin typeface="+mj-lt"/>
              </a:rPr>
              <a:t>An Taisce EEU are part of the international Foundation for Environmental Education (FEE)</a:t>
            </a:r>
            <a:endParaRPr lang="en-IE" sz="2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normAutofit/>
          </a:bodyPr>
          <a:lstStyle/>
          <a:p>
            <a:r>
              <a:rPr lang="en-IE" dirty="0" smtClean="0"/>
              <a:t>Think Global, Act Local</a:t>
            </a:r>
            <a:endParaRPr lang="en-IE" dirty="0"/>
          </a:p>
        </p:txBody>
      </p:sp>
      <p:sp>
        <p:nvSpPr>
          <p:cNvPr id="3" name="Content Placeholder 2"/>
          <p:cNvSpPr>
            <a:spLocks noGrp="1"/>
          </p:cNvSpPr>
          <p:nvPr>
            <p:ph idx="1"/>
          </p:nvPr>
        </p:nvSpPr>
        <p:spPr/>
        <p:txBody>
          <a:bodyPr/>
          <a:lstStyle/>
          <a:p>
            <a:endParaRPr lang="en-IE" dirty="0" smtClean="0"/>
          </a:p>
          <a:p>
            <a:endParaRPr lang="en-IE" dirty="0"/>
          </a:p>
        </p:txBody>
      </p:sp>
      <p:pic>
        <p:nvPicPr>
          <p:cNvPr id="4" name="Picture 3" descr="green transport triangle.jpg"/>
          <p:cNvPicPr>
            <a:picLocks noChangeAspect="1"/>
          </p:cNvPicPr>
          <p:nvPr/>
        </p:nvPicPr>
        <p:blipFill>
          <a:blip r:embed="rId2" cstate="print"/>
          <a:stretch>
            <a:fillRect/>
          </a:stretch>
        </p:blipFill>
        <p:spPr>
          <a:xfrm>
            <a:off x="971600" y="2091507"/>
            <a:ext cx="7296829" cy="4433837"/>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Walking</a:t>
            </a:r>
            <a:endParaRPr lang="en-IE" dirty="0"/>
          </a:p>
        </p:txBody>
      </p:sp>
      <p:sp>
        <p:nvSpPr>
          <p:cNvPr id="3" name="Content Placeholder 2"/>
          <p:cNvSpPr>
            <a:spLocks noGrp="1"/>
          </p:cNvSpPr>
          <p:nvPr>
            <p:ph idx="1"/>
          </p:nvPr>
        </p:nvSpPr>
        <p:spPr/>
        <p:txBody>
          <a:bodyPr/>
          <a:lstStyle/>
          <a:p>
            <a:endParaRPr lang="en-IE"/>
          </a:p>
        </p:txBody>
      </p:sp>
      <p:pic>
        <p:nvPicPr>
          <p:cNvPr id="4" name="Picture 2" descr="http://www.ntimm.ca/_/wp-content/uploads/2009/12/spacetakenby60people.png"/>
          <p:cNvPicPr>
            <a:picLocks noChangeAspect="1" noChangeArrowheads="1"/>
          </p:cNvPicPr>
          <p:nvPr/>
        </p:nvPicPr>
        <p:blipFill>
          <a:blip r:embed="rId2" cstate="print"/>
          <a:srcRect/>
          <a:stretch>
            <a:fillRect/>
          </a:stretch>
        </p:blipFill>
        <p:spPr bwMode="auto">
          <a:xfrm>
            <a:off x="2123728" y="0"/>
            <a:ext cx="5436096" cy="6889856"/>
          </a:xfrm>
          <a:prstGeom prst="rect">
            <a:avLst/>
          </a:prstGeom>
          <a:noFill/>
        </p:spPr>
      </p:pic>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32656"/>
            <a:ext cx="8229600" cy="1143000"/>
          </a:xfrm>
        </p:spPr>
        <p:txBody>
          <a:bodyPr/>
          <a:lstStyle/>
          <a:p>
            <a:r>
              <a:rPr lang="en-IE" dirty="0" smtClean="0"/>
              <a:t>Walking</a:t>
            </a:r>
            <a:endParaRPr lang="en-IE" dirty="0"/>
          </a:p>
        </p:txBody>
      </p:sp>
      <p:sp>
        <p:nvSpPr>
          <p:cNvPr id="3" name="Content Placeholder 2"/>
          <p:cNvSpPr>
            <a:spLocks noGrp="1"/>
          </p:cNvSpPr>
          <p:nvPr>
            <p:ph idx="1"/>
          </p:nvPr>
        </p:nvSpPr>
        <p:spPr/>
        <p:txBody>
          <a:bodyPr/>
          <a:lstStyle/>
          <a:p>
            <a:endParaRPr lang="en-IE" dirty="0"/>
          </a:p>
        </p:txBody>
      </p:sp>
      <p:pic>
        <p:nvPicPr>
          <p:cNvPr id="84996" name="Picture 4" descr="https://wordonfire.org/getmedia/054674ba-af78-4cb9-872f-341591b89c12/!!!!!!-citylife-krakow.aspx"/>
          <p:cNvPicPr>
            <a:picLocks noChangeAspect="1" noChangeArrowheads="1"/>
          </p:cNvPicPr>
          <p:nvPr/>
        </p:nvPicPr>
        <p:blipFill>
          <a:blip r:embed="rId3" cstate="print"/>
          <a:srcRect/>
          <a:stretch>
            <a:fillRect/>
          </a:stretch>
        </p:blipFill>
        <p:spPr bwMode="auto">
          <a:xfrm>
            <a:off x="1859348" y="2001565"/>
            <a:ext cx="7284652" cy="4856435"/>
          </a:xfrm>
          <a:prstGeom prst="rect">
            <a:avLst/>
          </a:prstGeom>
          <a:noFill/>
        </p:spPr>
      </p:pic>
      <p:pic>
        <p:nvPicPr>
          <p:cNvPr id="84994" name="Picture 2" descr="http://cdn.theatlanticcities.com/img/upload/2012/09/10/kaid2.jpg"/>
          <p:cNvPicPr>
            <a:picLocks noChangeAspect="1" noChangeArrowheads="1"/>
          </p:cNvPicPr>
          <p:nvPr/>
        </p:nvPicPr>
        <p:blipFill>
          <a:blip r:embed="rId4" cstate="print"/>
          <a:srcRect/>
          <a:stretch>
            <a:fillRect/>
          </a:stretch>
        </p:blipFill>
        <p:spPr bwMode="auto">
          <a:xfrm>
            <a:off x="0" y="0"/>
            <a:ext cx="4762500" cy="3048001"/>
          </a:xfrm>
          <a:prstGeom prst="rect">
            <a:avLst/>
          </a:prstGeom>
          <a:noFill/>
        </p:spPr>
      </p:pic>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666256" cy="1603932"/>
          </a:xfrm>
        </p:spPr>
        <p:txBody>
          <a:bodyPr>
            <a:normAutofit/>
          </a:bodyPr>
          <a:lstStyle/>
          <a:p>
            <a:r>
              <a:rPr lang="en-IE" sz="3200" dirty="0" smtClean="0"/>
              <a:t>Opportunity</a:t>
            </a:r>
            <a:endParaRPr lang="en-IE" sz="3200" dirty="0"/>
          </a:p>
        </p:txBody>
      </p:sp>
      <p:sp>
        <p:nvSpPr>
          <p:cNvPr id="3" name="Text Placeholder 2"/>
          <p:cNvSpPr>
            <a:spLocks noGrp="1"/>
          </p:cNvSpPr>
          <p:nvPr>
            <p:ph type="body" sz="half" idx="2"/>
          </p:nvPr>
        </p:nvSpPr>
        <p:spPr/>
        <p:txBody>
          <a:bodyPr>
            <a:normAutofit fontScale="92500" lnSpcReduction="10000"/>
          </a:bodyPr>
          <a:lstStyle/>
          <a:p>
            <a:r>
              <a:rPr lang="en-IE" sz="3200" dirty="0" smtClean="0"/>
              <a:t>60% of all car journeys are under 5 miles in length</a:t>
            </a:r>
          </a:p>
          <a:p>
            <a:endParaRPr lang="en-IE" dirty="0"/>
          </a:p>
        </p:txBody>
      </p:sp>
      <p:pic>
        <p:nvPicPr>
          <p:cNvPr id="5" name="Picture Placeholder 4" descr="green bike.jpg"/>
          <p:cNvPicPr>
            <a:picLocks noGrp="1" noChangeAspect="1"/>
          </p:cNvPicPr>
          <p:nvPr>
            <p:ph type="pic" idx="1"/>
          </p:nvPr>
        </p:nvPicPr>
        <p:blipFill>
          <a:blip r:embed="rId3" cstate="print"/>
          <a:srcRect t="7442" b="7442"/>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Get On Your Bike</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solidFill>
                  <a:srgbClr val="FF0000"/>
                </a:solidFill>
              </a:rPr>
              <a:t>“The bicycle is the most efficient and environmentally benign form of transport ever invented” </a:t>
            </a:r>
            <a:r>
              <a:rPr lang="en-IE" sz="1200" dirty="0" smtClean="0"/>
              <a:t>Chris Peck, Sustainable Development Commission, UK. </a:t>
            </a:r>
          </a:p>
          <a:p>
            <a:endParaRPr lang="en-IE" sz="1200" dirty="0" smtClean="0"/>
          </a:p>
          <a:p>
            <a:pPr>
              <a:buNone/>
            </a:pPr>
            <a:r>
              <a:rPr lang="en-IE" sz="2000" dirty="0" smtClean="0">
                <a:solidFill>
                  <a:srgbClr val="00B050"/>
                </a:solidFill>
              </a:rPr>
              <a:t>Lets make cycling the normal choice for journeys up to 5 miles </a:t>
            </a:r>
          </a:p>
          <a:p>
            <a:pPr>
              <a:buNone/>
            </a:pPr>
            <a:r>
              <a:rPr lang="en-IE" sz="2000" dirty="0" smtClean="0">
                <a:solidFill>
                  <a:srgbClr val="00B050"/>
                </a:solidFill>
              </a:rPr>
              <a:t>HOW???</a:t>
            </a:r>
          </a:p>
          <a:p>
            <a:pPr>
              <a:buNone/>
            </a:pPr>
            <a:endParaRPr lang="en-IE" sz="2000" dirty="0" smtClean="0">
              <a:solidFill>
                <a:srgbClr val="00B050"/>
              </a:solidFill>
            </a:endParaRPr>
          </a:p>
          <a:p>
            <a:r>
              <a:rPr lang="en-IE" sz="2000" dirty="0" smtClean="0"/>
              <a:t>Improvements in infrastructure and street design</a:t>
            </a:r>
          </a:p>
          <a:p>
            <a:r>
              <a:rPr lang="en-IE" sz="2000" dirty="0" smtClean="0"/>
              <a:t>30 kph speed limits in most urban neighbourhoods</a:t>
            </a:r>
          </a:p>
          <a:p>
            <a:r>
              <a:rPr lang="en-IE" sz="2000" dirty="0" smtClean="0"/>
              <a:t>Better enforcement of traffic law i.e. protecting vulnerable road users from injury or intimidation</a:t>
            </a:r>
          </a:p>
          <a:p>
            <a:r>
              <a:rPr lang="en-IE" sz="2000" dirty="0" smtClean="0"/>
              <a:t>Pro-cycling initiatives</a:t>
            </a:r>
          </a:p>
          <a:p>
            <a:r>
              <a:rPr lang="en-IE" sz="2000" dirty="0" smtClean="0"/>
              <a:t>Cycle training and maintenance workshops</a:t>
            </a:r>
          </a:p>
          <a:p>
            <a:r>
              <a:rPr lang="en-IE" sz="2000" dirty="0" smtClean="0"/>
              <a:t>Bike racks + parks</a:t>
            </a:r>
          </a:p>
          <a:p>
            <a:pPr>
              <a:buNone/>
            </a:pPr>
            <a:endParaRPr lang="en-IE" sz="1200" dirty="0" smtClean="0"/>
          </a:p>
        </p:txBody>
      </p:sp>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2212848" cy="1582621"/>
          </a:xfrm>
        </p:spPr>
        <p:txBody>
          <a:bodyPr>
            <a:normAutofit/>
          </a:bodyPr>
          <a:lstStyle/>
          <a:p>
            <a:r>
              <a:rPr lang="en-IE" sz="2800" dirty="0" smtClean="0"/>
              <a:t>CYCLING </a:t>
            </a:r>
            <a:br>
              <a:rPr lang="en-IE" sz="2800" dirty="0" smtClean="0"/>
            </a:br>
            <a:r>
              <a:rPr lang="en-IE" sz="2800" dirty="0" smtClean="0"/>
              <a:t>MAKES </a:t>
            </a:r>
            <a:br>
              <a:rPr lang="en-IE" sz="2800" dirty="0" smtClean="0"/>
            </a:br>
            <a:r>
              <a:rPr lang="en-IE" sz="2800" dirty="0" smtClean="0"/>
              <a:t>SENSE</a:t>
            </a:r>
            <a:endParaRPr lang="en-IE" sz="2800" dirty="0"/>
          </a:p>
        </p:txBody>
      </p:sp>
      <p:sp>
        <p:nvSpPr>
          <p:cNvPr id="3" name="Text Placeholder 2"/>
          <p:cNvSpPr>
            <a:spLocks noGrp="1"/>
          </p:cNvSpPr>
          <p:nvPr>
            <p:ph type="body" sz="half" idx="2"/>
          </p:nvPr>
        </p:nvSpPr>
        <p:spPr>
          <a:xfrm>
            <a:off x="611560" y="2204864"/>
            <a:ext cx="2209800" cy="2179320"/>
          </a:xfrm>
        </p:spPr>
        <p:txBody>
          <a:bodyPr>
            <a:noAutofit/>
          </a:bodyPr>
          <a:lstStyle/>
          <a:p>
            <a:r>
              <a:rPr lang="en-IE" sz="2400" dirty="0" smtClean="0">
                <a:solidFill>
                  <a:srgbClr val="FF0000"/>
                </a:solidFill>
              </a:rPr>
              <a:t>“Each additional cyclist boosts the economy by between £300-£600 per year in environmental, health and social benefits” </a:t>
            </a:r>
            <a:r>
              <a:rPr lang="en-IE" sz="2400" dirty="0" smtClean="0"/>
              <a:t>SDC, UK.</a:t>
            </a:r>
          </a:p>
          <a:p>
            <a:endParaRPr lang="en-IE" sz="2400" dirty="0"/>
          </a:p>
        </p:txBody>
      </p:sp>
      <p:pic>
        <p:nvPicPr>
          <p:cNvPr id="5" name="Picture Placeholder 4" descr="bike path.jpg"/>
          <p:cNvPicPr>
            <a:picLocks noGrp="1" noChangeAspect="1"/>
          </p:cNvPicPr>
          <p:nvPr>
            <p:ph type="pic" idx="1"/>
          </p:nvPr>
        </p:nvPicPr>
        <p:blipFill>
          <a:blip r:embed="rId2" cstate="print"/>
          <a:srcRect l="5999" r="5999"/>
          <a:stretch>
            <a:fillRect/>
          </a:stretch>
        </p:blipFill>
        <p:spPr>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82946" name="Picture 2" descr="http://oconnorbrothers.ie/wp-content/uploads/2013/07/battery-bike.jpg"/>
          <p:cNvPicPr>
            <a:picLocks noChangeAspect="1" noChangeArrowheads="1"/>
          </p:cNvPicPr>
          <p:nvPr/>
        </p:nvPicPr>
        <p:blipFill>
          <a:blip r:embed="rId2" cstate="print"/>
          <a:srcRect/>
          <a:stretch>
            <a:fillRect/>
          </a:stretch>
        </p:blipFill>
        <p:spPr bwMode="auto">
          <a:xfrm>
            <a:off x="467544" y="-19549"/>
            <a:ext cx="7812360" cy="6877549"/>
          </a:xfrm>
          <a:prstGeom prst="rect">
            <a:avLst/>
          </a:prstGeom>
          <a:noFill/>
        </p:spPr>
      </p:pic>
      <p:sp>
        <p:nvSpPr>
          <p:cNvPr id="5" name="TextBox 4"/>
          <p:cNvSpPr txBox="1"/>
          <p:nvPr/>
        </p:nvSpPr>
        <p:spPr>
          <a:xfrm>
            <a:off x="683568" y="6237312"/>
            <a:ext cx="1454244" cy="369332"/>
          </a:xfrm>
          <a:prstGeom prst="rect">
            <a:avLst/>
          </a:prstGeom>
          <a:noFill/>
        </p:spPr>
        <p:txBody>
          <a:bodyPr wrap="none" rtlCol="0">
            <a:spAutoFit/>
          </a:bodyPr>
          <a:lstStyle/>
          <a:p>
            <a:r>
              <a:rPr lang="en-IE" dirty="0" smtClean="0"/>
              <a:t>Electric Bike</a:t>
            </a:r>
            <a:endParaRPr lang="en-IE" dirty="0"/>
          </a:p>
        </p:txBody>
      </p:sp>
    </p:spTree>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86018" name="Picture 2" descr="http://www.mediavest.ie/wp-content/uploads/2010/09/dublin-free-bicycles-04-09-10.jpg"/>
          <p:cNvPicPr>
            <a:picLocks noChangeAspect="1" noChangeArrowheads="1"/>
          </p:cNvPicPr>
          <p:nvPr/>
        </p:nvPicPr>
        <p:blipFill>
          <a:blip r:embed="rId3" cstate="print"/>
          <a:srcRect/>
          <a:stretch>
            <a:fillRect/>
          </a:stretch>
        </p:blipFill>
        <p:spPr bwMode="auto">
          <a:xfrm>
            <a:off x="1" y="759022"/>
            <a:ext cx="9144000" cy="6098978"/>
          </a:xfrm>
          <a:prstGeom prst="rect">
            <a:avLst/>
          </a:prstGeom>
          <a:noFill/>
        </p:spPr>
      </p:pic>
      <p:sp>
        <p:nvSpPr>
          <p:cNvPr id="5" name="TextBox 4"/>
          <p:cNvSpPr txBox="1"/>
          <p:nvPr/>
        </p:nvSpPr>
        <p:spPr>
          <a:xfrm>
            <a:off x="179512" y="260648"/>
            <a:ext cx="3916457" cy="369332"/>
          </a:xfrm>
          <a:prstGeom prst="rect">
            <a:avLst/>
          </a:prstGeom>
          <a:noFill/>
        </p:spPr>
        <p:txBody>
          <a:bodyPr wrap="none" rtlCol="0">
            <a:spAutoFit/>
          </a:bodyPr>
          <a:lstStyle/>
          <a:p>
            <a:r>
              <a:rPr lang="en-IE" b="1" dirty="0" smtClean="0">
                <a:solidFill>
                  <a:srgbClr val="FF0000"/>
                </a:solidFill>
              </a:rPr>
              <a:t>Dublin Bikes: Public Bike Scheme</a:t>
            </a:r>
            <a:endParaRPr lang="en-IE" b="1" dirty="0">
              <a:solidFill>
                <a:srgbClr val="FF0000"/>
              </a:solidFill>
            </a:endParaRPr>
          </a:p>
        </p:txBody>
      </p:sp>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91138" name="Picture 2" descr="http://farm9.staticflickr.com/8101/8573596926_1517d31d75_o.jpg"/>
          <p:cNvPicPr>
            <a:picLocks noChangeAspect="1" noChangeArrowheads="1"/>
          </p:cNvPicPr>
          <p:nvPr/>
        </p:nvPicPr>
        <p:blipFill>
          <a:blip r:embed="rId2" cstate="print"/>
          <a:srcRect/>
          <a:stretch>
            <a:fillRect/>
          </a:stretch>
        </p:blipFill>
        <p:spPr bwMode="auto">
          <a:xfrm>
            <a:off x="0" y="764704"/>
            <a:ext cx="9123651" cy="6093296"/>
          </a:xfrm>
          <a:prstGeom prst="rect">
            <a:avLst/>
          </a:prstGeom>
          <a:noFill/>
        </p:spPr>
      </p:pic>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4" descr="http://i1.trekearth.com/photos/12636/dublin_-_abbey_street_-_luas.jpg"/>
          <p:cNvPicPr>
            <a:picLocks noChangeAspect="1" noChangeArrowheads="1"/>
          </p:cNvPicPr>
          <p:nvPr/>
        </p:nvPicPr>
        <p:blipFill>
          <a:blip r:embed="rId2" cstate="print"/>
          <a:srcRect/>
          <a:stretch>
            <a:fillRect/>
          </a:stretch>
        </p:blipFill>
        <p:spPr bwMode="auto">
          <a:xfrm>
            <a:off x="0" y="836713"/>
            <a:ext cx="9175296" cy="6021288"/>
          </a:xfrm>
          <a:prstGeom prst="rect">
            <a:avLst/>
          </a:prstGeom>
          <a:noFill/>
        </p:spPr>
      </p:pic>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Placeholder 3" descr="All_Logos.png"/>
          <p:cNvPicPr>
            <a:picLocks noGrp="1" noChangeAspect="1"/>
          </p:cNvPicPr>
          <p:nvPr>
            <p:ph type="pic" idx="12"/>
          </p:nvPr>
        </p:nvPicPr>
        <p:blipFill>
          <a:blip r:embed="rId2" cstate="email"/>
          <a:srcRect l="1988" r="1988"/>
          <a:stretch>
            <a:fillRect/>
          </a:stretch>
        </p:blipFill>
        <p:spPr/>
      </p:pic>
      <p:sp>
        <p:nvSpPr>
          <p:cNvPr id="63491" name="Text Placeholder 2"/>
          <p:cNvSpPr>
            <a:spLocks noGrp="1"/>
          </p:cNvSpPr>
          <p:nvPr>
            <p:ph type="body" sz="quarter" idx="10"/>
          </p:nvPr>
        </p:nvSpPr>
        <p:spPr>
          <a:xfrm>
            <a:off x="381000" y="304801"/>
            <a:ext cx="9015536" cy="771525"/>
          </a:xfrm>
        </p:spPr>
        <p:txBody>
          <a:bodyPr>
            <a:normAutofit/>
          </a:bodyPr>
          <a:lstStyle/>
          <a:p>
            <a:pPr eaLnBrk="1" hangingPunct="1"/>
            <a:r>
              <a:rPr lang="en-IE" dirty="0" smtClean="0"/>
              <a:t>An </a:t>
            </a:r>
            <a:r>
              <a:rPr lang="en-IE" dirty="0" err="1" smtClean="0"/>
              <a:t>Taisce’s</a:t>
            </a:r>
            <a:r>
              <a:rPr lang="en-IE" dirty="0" smtClean="0"/>
              <a:t> Environmental Education Unit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90114" name="Picture 2" descr="http://www.skibbereeneagle.ie/web/wp-content/uploads/blogger/_Nf5FfHNth64/SpgVf6luFzI/AAAAAAAAGsU/YeC4V1shJ3k/s1600/10-irish-rail-class-22000%5B1%5D.jpg"/>
          <p:cNvPicPr>
            <a:picLocks noChangeAspect="1" noChangeArrowheads="1"/>
          </p:cNvPicPr>
          <p:nvPr/>
        </p:nvPicPr>
        <p:blipFill>
          <a:blip r:embed="rId2" cstate="print"/>
          <a:srcRect/>
          <a:stretch>
            <a:fillRect/>
          </a:stretch>
        </p:blipFill>
        <p:spPr bwMode="auto">
          <a:xfrm>
            <a:off x="-1" y="764705"/>
            <a:ext cx="9131643" cy="6093296"/>
          </a:xfrm>
          <a:prstGeom prst="rect">
            <a:avLst/>
          </a:prstGeom>
          <a:noFill/>
        </p:spPr>
      </p:pic>
    </p:spTree>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 rental</a:t>
            </a:r>
            <a:endParaRPr lang="en-IE" dirty="0"/>
          </a:p>
        </p:txBody>
      </p:sp>
      <p:sp>
        <p:nvSpPr>
          <p:cNvPr id="3" name="Content Placeholder 2"/>
          <p:cNvSpPr>
            <a:spLocks noGrp="1"/>
          </p:cNvSpPr>
          <p:nvPr>
            <p:ph idx="1"/>
          </p:nvPr>
        </p:nvSpPr>
        <p:spPr/>
        <p:txBody>
          <a:bodyPr/>
          <a:lstStyle/>
          <a:p>
            <a:endParaRPr lang="en-IE"/>
          </a:p>
        </p:txBody>
      </p:sp>
      <p:pic>
        <p:nvPicPr>
          <p:cNvPr id="87042" name="Picture 2" descr="http://www.gocar.ie/wp-content/uploads/2012/09/Slide4golf.jpg"/>
          <p:cNvPicPr>
            <a:picLocks noChangeAspect="1" noChangeArrowheads="1"/>
          </p:cNvPicPr>
          <p:nvPr/>
        </p:nvPicPr>
        <p:blipFill>
          <a:blip r:embed="rId2" cstate="print"/>
          <a:srcRect/>
          <a:stretch>
            <a:fillRect/>
          </a:stretch>
        </p:blipFill>
        <p:spPr bwMode="auto">
          <a:xfrm>
            <a:off x="-1" y="1916832"/>
            <a:ext cx="9164803" cy="4941168"/>
          </a:xfrm>
          <a:prstGeom prst="rect">
            <a:avLst/>
          </a:prstGeom>
          <a:noFill/>
        </p:spPr>
      </p:pic>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80898" name="Picture 2" descr="http://f0.thejournal.ie/media/2013/06/electric-cars-390x285.jpg"/>
          <p:cNvPicPr>
            <a:picLocks noChangeAspect="1" noChangeArrowheads="1"/>
          </p:cNvPicPr>
          <p:nvPr/>
        </p:nvPicPr>
        <p:blipFill>
          <a:blip r:embed="rId2" cstate="print"/>
          <a:srcRect/>
          <a:stretch>
            <a:fillRect/>
          </a:stretch>
        </p:blipFill>
        <p:spPr bwMode="auto">
          <a:xfrm>
            <a:off x="-1" y="188640"/>
            <a:ext cx="9126489" cy="6669360"/>
          </a:xfrm>
          <a:prstGeom prst="rect">
            <a:avLst/>
          </a:prstGeom>
          <a:noFill/>
        </p:spPr>
      </p:pic>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88066" name="Picture 2" descr="http://usa.streetsblog.org/wp-content/uploads/2013/10/carpool_sign_500.jpg"/>
          <p:cNvPicPr>
            <a:picLocks noChangeAspect="1" noChangeArrowheads="1"/>
          </p:cNvPicPr>
          <p:nvPr/>
        </p:nvPicPr>
        <p:blipFill>
          <a:blip r:embed="rId2" cstate="print"/>
          <a:srcRect/>
          <a:stretch>
            <a:fillRect/>
          </a:stretch>
        </p:blipFill>
        <p:spPr bwMode="auto">
          <a:xfrm>
            <a:off x="0" y="1052736"/>
            <a:ext cx="9214702" cy="5805264"/>
          </a:xfrm>
          <a:prstGeom prst="rect">
            <a:avLst/>
          </a:prstGeom>
          <a:noFill/>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E" sz="3200" dirty="0" smtClean="0">
                <a:solidFill>
                  <a:srgbClr val="00B050"/>
                </a:solidFill>
              </a:rPr>
              <a:t>Walking</a:t>
            </a:r>
          </a:p>
          <a:p>
            <a:r>
              <a:rPr lang="en-IE" sz="3200" dirty="0" smtClean="0">
                <a:solidFill>
                  <a:srgbClr val="00B050"/>
                </a:solidFill>
              </a:rPr>
              <a:t>Car pooling</a:t>
            </a:r>
          </a:p>
          <a:p>
            <a:r>
              <a:rPr lang="en-IE" sz="3200" dirty="0" smtClean="0">
                <a:solidFill>
                  <a:srgbClr val="00B050"/>
                </a:solidFill>
              </a:rPr>
              <a:t>Improve public transport</a:t>
            </a:r>
          </a:p>
          <a:p>
            <a:r>
              <a:rPr lang="en-IE" sz="3200" dirty="0" smtClean="0">
                <a:solidFill>
                  <a:srgbClr val="00B050"/>
                </a:solidFill>
              </a:rPr>
              <a:t>Electric/Hybrid cars</a:t>
            </a:r>
          </a:p>
          <a:p>
            <a:r>
              <a:rPr lang="en-IE" sz="3200" dirty="0" smtClean="0">
                <a:solidFill>
                  <a:srgbClr val="00B050"/>
                </a:solidFill>
              </a:rPr>
              <a:t>Improve planning – live near your job.</a:t>
            </a:r>
          </a:p>
          <a:p>
            <a:r>
              <a:rPr lang="en-IE" sz="3200" dirty="0" smtClean="0">
                <a:solidFill>
                  <a:srgbClr val="00B050"/>
                </a:solidFill>
              </a:rPr>
              <a:t>Reduce air transport + travel - Localised economy and food production</a:t>
            </a:r>
          </a:p>
          <a:p>
            <a:r>
              <a:rPr lang="en-IE" sz="3200" dirty="0" smtClean="0">
                <a:solidFill>
                  <a:srgbClr val="00B050"/>
                </a:solidFill>
              </a:rPr>
              <a:t>Improve Maritime fleet- less water pollution</a:t>
            </a:r>
          </a:p>
          <a:p>
            <a:r>
              <a:rPr lang="en-IE" sz="3200" dirty="0" err="1" smtClean="0">
                <a:solidFill>
                  <a:srgbClr val="00B050"/>
                </a:solidFill>
              </a:rPr>
              <a:t>Biofuels</a:t>
            </a:r>
            <a:r>
              <a:rPr lang="en-IE" sz="3200" dirty="0" smtClean="0">
                <a:solidFill>
                  <a:srgbClr val="00B050"/>
                </a:solidFill>
              </a:rPr>
              <a:t>?</a:t>
            </a:r>
          </a:p>
          <a:p>
            <a:r>
              <a:rPr lang="en-IE" sz="3200" dirty="0" smtClean="0">
                <a:solidFill>
                  <a:srgbClr val="00B050"/>
                </a:solidFill>
              </a:rPr>
              <a:t>Education</a:t>
            </a:r>
          </a:p>
          <a:p>
            <a:endParaRPr lang="en-IE" sz="3200" dirty="0">
              <a:solidFill>
                <a:srgbClr val="00B050"/>
              </a:solidFill>
            </a:endParaRPr>
          </a:p>
        </p:txBody>
      </p:sp>
      <p:sp>
        <p:nvSpPr>
          <p:cNvPr id="4" name="TextBox 3"/>
          <p:cNvSpPr txBox="1"/>
          <p:nvPr/>
        </p:nvSpPr>
        <p:spPr>
          <a:xfrm>
            <a:off x="683568" y="692696"/>
            <a:ext cx="5230534" cy="830997"/>
          </a:xfrm>
          <a:prstGeom prst="rect">
            <a:avLst/>
          </a:prstGeom>
          <a:noFill/>
        </p:spPr>
        <p:txBody>
          <a:bodyPr wrap="none" rtlCol="0">
            <a:spAutoFit/>
          </a:bodyPr>
          <a:lstStyle/>
          <a:p>
            <a:r>
              <a:rPr lang="en-IE" sz="4800" dirty="0" smtClean="0">
                <a:solidFill>
                  <a:srgbClr val="00B0F0"/>
                </a:solidFill>
                <a:latin typeface="+mj-lt"/>
              </a:rPr>
              <a:t>MORE SOLUTIONS...</a:t>
            </a:r>
            <a:endParaRPr lang="en-IE" sz="4800" dirty="0">
              <a:solidFill>
                <a:srgbClr val="00B0F0"/>
              </a:solidFill>
              <a:latin typeface="+mj-lt"/>
            </a:endParaRPr>
          </a:p>
        </p:txBody>
      </p:sp>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8229600" cy="1143000"/>
          </a:xfrm>
        </p:spPr>
        <p:txBody>
          <a:bodyPr>
            <a:normAutofit fontScale="90000"/>
          </a:bodyPr>
          <a:lstStyle/>
          <a:p>
            <a:r>
              <a:rPr lang="en-IE" sz="6700" dirty="0" smtClean="0">
                <a:solidFill>
                  <a:srgbClr val="00B0F0"/>
                </a:solidFill>
              </a:rPr>
              <a:t>Benefits</a:t>
            </a:r>
            <a:r>
              <a:rPr lang="en-IE" dirty="0" smtClean="0">
                <a:solidFill>
                  <a:srgbClr val="0070C0"/>
                </a:solidFill>
              </a:rPr>
              <a:t/>
            </a:r>
            <a:br>
              <a:rPr lang="en-IE" dirty="0" smtClean="0">
                <a:solidFill>
                  <a:srgbClr val="0070C0"/>
                </a:solidFill>
              </a:rPr>
            </a:br>
            <a:endParaRPr lang="en-IE" dirty="0"/>
          </a:p>
        </p:txBody>
      </p:sp>
      <p:sp>
        <p:nvSpPr>
          <p:cNvPr id="3" name="Content Placeholder 2"/>
          <p:cNvSpPr>
            <a:spLocks noGrp="1"/>
          </p:cNvSpPr>
          <p:nvPr>
            <p:ph idx="1"/>
          </p:nvPr>
        </p:nvSpPr>
        <p:spPr/>
        <p:txBody>
          <a:bodyPr>
            <a:normAutofit fontScale="92500" lnSpcReduction="10000"/>
          </a:bodyPr>
          <a:lstStyle/>
          <a:p>
            <a:r>
              <a:rPr lang="en-IE" sz="3200" dirty="0" smtClean="0">
                <a:solidFill>
                  <a:srgbClr val="00B050"/>
                </a:solidFill>
              </a:rPr>
              <a:t>Reduce emissions</a:t>
            </a:r>
          </a:p>
          <a:p>
            <a:r>
              <a:rPr lang="en-IE" sz="3200" dirty="0" smtClean="0">
                <a:solidFill>
                  <a:srgbClr val="00B050"/>
                </a:solidFill>
              </a:rPr>
              <a:t>Reduce air pollution</a:t>
            </a:r>
          </a:p>
          <a:p>
            <a:r>
              <a:rPr lang="en-IE" sz="3200" dirty="0" smtClean="0">
                <a:solidFill>
                  <a:srgbClr val="00B050"/>
                </a:solidFill>
              </a:rPr>
              <a:t>Less dependency on fossil fuels</a:t>
            </a:r>
          </a:p>
          <a:p>
            <a:r>
              <a:rPr lang="en-IE" sz="3200" dirty="0" smtClean="0">
                <a:solidFill>
                  <a:srgbClr val="00B050"/>
                </a:solidFill>
              </a:rPr>
              <a:t>Improve Health</a:t>
            </a:r>
          </a:p>
          <a:p>
            <a:r>
              <a:rPr lang="en-IE" sz="3200" dirty="0" smtClean="0">
                <a:solidFill>
                  <a:srgbClr val="00B050"/>
                </a:solidFill>
              </a:rPr>
              <a:t>Less traffic congestion</a:t>
            </a:r>
          </a:p>
          <a:p>
            <a:r>
              <a:rPr lang="en-IE" sz="3200" dirty="0" smtClean="0">
                <a:solidFill>
                  <a:srgbClr val="00B050"/>
                </a:solidFill>
              </a:rPr>
              <a:t>More road safety for all</a:t>
            </a:r>
          </a:p>
          <a:p>
            <a:r>
              <a:rPr lang="en-IE" sz="3200" dirty="0" smtClean="0">
                <a:solidFill>
                  <a:srgbClr val="00B050"/>
                </a:solidFill>
              </a:rPr>
              <a:t>Cost effective </a:t>
            </a:r>
          </a:p>
          <a:p>
            <a:r>
              <a:rPr lang="en-IE" sz="3200" dirty="0" smtClean="0">
                <a:solidFill>
                  <a:srgbClr val="00B050"/>
                </a:solidFill>
              </a:rPr>
              <a:t>Self-sufficiency</a:t>
            </a:r>
          </a:p>
          <a:p>
            <a:pPr>
              <a:buNone/>
            </a:pPr>
            <a:r>
              <a:rPr lang="en-IE" sz="2800" dirty="0" smtClean="0"/>
              <a:t>	</a:t>
            </a:r>
          </a:p>
          <a:p>
            <a:endParaRPr lang="en-IE" dirty="0"/>
          </a:p>
        </p:txBody>
      </p:sp>
    </p:spTree>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Top-Down Approach</a:t>
            </a:r>
            <a:endParaRPr lang="en-IE" dirty="0"/>
          </a:p>
        </p:txBody>
      </p:sp>
      <p:sp>
        <p:nvSpPr>
          <p:cNvPr id="3" name="Content Placeholder 2"/>
          <p:cNvSpPr>
            <a:spLocks noGrp="1"/>
          </p:cNvSpPr>
          <p:nvPr>
            <p:ph idx="1"/>
          </p:nvPr>
        </p:nvSpPr>
        <p:spPr/>
        <p:txBody>
          <a:bodyPr/>
          <a:lstStyle/>
          <a:p>
            <a:r>
              <a:rPr lang="en-IE" sz="2800" dirty="0" smtClean="0"/>
              <a:t>Policy- Smarter Travel Policy, National Cycle Policy Framework</a:t>
            </a:r>
          </a:p>
          <a:p>
            <a:pPr>
              <a:buFont typeface="Arial" pitchFamily="34" charset="0"/>
              <a:buChar char="•"/>
            </a:pPr>
            <a:r>
              <a:rPr lang="en-IE" sz="2800" dirty="0" smtClean="0"/>
              <a:t>Taxation – Carbon Tax</a:t>
            </a:r>
          </a:p>
          <a:p>
            <a:pPr>
              <a:buFont typeface="Arial" pitchFamily="34" charset="0"/>
              <a:buChar char="•"/>
            </a:pPr>
            <a:r>
              <a:rPr lang="en-IE" sz="2800" dirty="0" smtClean="0"/>
              <a:t>Incentives- Bike to work scheme</a:t>
            </a:r>
          </a:p>
          <a:p>
            <a:pPr>
              <a:buFont typeface="Arial" pitchFamily="34" charset="0"/>
              <a:buChar char="•"/>
            </a:pPr>
            <a:r>
              <a:rPr lang="en-IE" sz="2800" dirty="0" smtClean="0"/>
              <a:t>Infrastructure- Transport 21, Electric Vehicles</a:t>
            </a:r>
          </a:p>
          <a:p>
            <a:pPr>
              <a:buFont typeface="Arial" pitchFamily="34" charset="0"/>
              <a:buChar char="•"/>
            </a:pPr>
            <a:r>
              <a:rPr lang="en-IE" sz="2800" dirty="0" smtClean="0"/>
              <a:t>Awareness Campaigns- National bike week</a:t>
            </a:r>
          </a:p>
          <a:p>
            <a:endParaRPr lang="en-IE" dirty="0"/>
          </a:p>
        </p:txBody>
      </p:sp>
      <p:pic>
        <p:nvPicPr>
          <p:cNvPr id="4" name="Picture 3" descr="TRANSPORT 21.bmp"/>
          <p:cNvPicPr>
            <a:picLocks noChangeAspect="1"/>
          </p:cNvPicPr>
          <p:nvPr/>
        </p:nvPicPr>
        <p:blipFill>
          <a:blip r:embed="rId2" cstate="print"/>
          <a:stretch>
            <a:fillRect/>
          </a:stretch>
        </p:blipFill>
        <p:spPr>
          <a:xfrm>
            <a:off x="6228184" y="4941168"/>
            <a:ext cx="2619048" cy="1742857"/>
          </a:xfrm>
          <a:prstGeom prst="rect">
            <a:avLst/>
          </a:prstGeom>
        </p:spPr>
      </p:pic>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Bottom-up Approach</a:t>
            </a:r>
            <a:endParaRPr lang="en-IE" dirty="0"/>
          </a:p>
        </p:txBody>
      </p:sp>
      <p:sp>
        <p:nvSpPr>
          <p:cNvPr id="3" name="Content Placeholder 2"/>
          <p:cNvSpPr>
            <a:spLocks noGrp="1"/>
          </p:cNvSpPr>
          <p:nvPr>
            <p:ph idx="1"/>
          </p:nvPr>
        </p:nvSpPr>
        <p:spPr/>
        <p:txBody>
          <a:bodyPr/>
          <a:lstStyle/>
          <a:p>
            <a:pPr marL="0" lvl="0" indent="0">
              <a:buFont typeface="Arial" pitchFamily="34" charset="0"/>
              <a:buChar char="•"/>
              <a:defRPr/>
            </a:pPr>
            <a:r>
              <a:rPr lang="en-IE" sz="2800" dirty="0" smtClean="0"/>
              <a:t>Education (ESD) – Green schools travel theme</a:t>
            </a:r>
          </a:p>
          <a:p>
            <a:pPr marL="0" lvl="0" indent="0">
              <a:buFont typeface="Arial" pitchFamily="34" charset="0"/>
              <a:buChar char="•"/>
              <a:defRPr/>
            </a:pPr>
            <a:r>
              <a:rPr lang="en-IE" sz="2800" dirty="0" smtClean="0"/>
              <a:t>Community Development – Local Agenda 21</a:t>
            </a:r>
          </a:p>
          <a:p>
            <a:pPr marL="0" lvl="0" indent="0">
              <a:buFont typeface="Arial" pitchFamily="34" charset="0"/>
              <a:buChar char="•"/>
              <a:defRPr/>
            </a:pPr>
            <a:r>
              <a:rPr lang="en-IE" sz="2800" dirty="0" smtClean="0"/>
              <a:t>Participatory Decision Making</a:t>
            </a:r>
          </a:p>
          <a:p>
            <a:pPr marL="0" lvl="0" indent="0">
              <a:buFont typeface="Arial" pitchFamily="34" charset="0"/>
              <a:buChar char="•"/>
              <a:defRPr/>
            </a:pPr>
            <a:r>
              <a:rPr lang="en-IE" sz="2800" dirty="0" smtClean="0"/>
              <a:t>Awareness Raising</a:t>
            </a:r>
          </a:p>
          <a:p>
            <a:pPr marL="0" lvl="0" indent="0">
              <a:buFont typeface="Arial" pitchFamily="34" charset="0"/>
              <a:buChar char="•"/>
              <a:defRPr/>
            </a:pPr>
            <a:r>
              <a:rPr lang="en-IE" sz="2800" dirty="0" smtClean="0"/>
              <a:t>Action-based</a:t>
            </a:r>
          </a:p>
          <a:p>
            <a:pPr marL="0" lvl="0" indent="0">
              <a:buFont typeface="Arial" pitchFamily="34" charset="0"/>
              <a:buChar char="•"/>
              <a:defRPr/>
            </a:pPr>
            <a:r>
              <a:rPr lang="en-IE" sz="2800" dirty="0" smtClean="0"/>
              <a:t>Empowerment </a:t>
            </a:r>
          </a:p>
          <a:p>
            <a:endParaRPr lang="en-IE" dirty="0"/>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8000" dirty="0" smtClean="0"/>
              <a:t>EDUCATION</a:t>
            </a:r>
            <a:endParaRPr lang="en-IE" sz="8000" dirty="0"/>
          </a:p>
        </p:txBody>
      </p:sp>
      <p:sp>
        <p:nvSpPr>
          <p:cNvPr id="3" name="Text Placeholder 2"/>
          <p:cNvSpPr>
            <a:spLocks noGrp="1"/>
          </p:cNvSpPr>
          <p:nvPr>
            <p:ph type="body" idx="1"/>
          </p:nvPr>
        </p:nvSpPr>
        <p:spPr/>
        <p:txBody>
          <a:bodyPr>
            <a:normAutofit/>
          </a:bodyPr>
          <a:lstStyle/>
          <a:p>
            <a:r>
              <a:rPr lang="en-IE" sz="4000" dirty="0" smtClean="0"/>
              <a:t>SUSTAINABLE CHANGE</a:t>
            </a:r>
            <a:endParaRPr lang="en-IE"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5004048" y="4653136"/>
            <a:ext cx="3888432" cy="1938992"/>
          </a:xfrm>
          <a:prstGeom prst="rect">
            <a:avLst/>
          </a:prstGeom>
          <a:noFill/>
          <a:ln w="9525">
            <a:noFill/>
            <a:miter lim="800000"/>
            <a:headEnd/>
            <a:tailEnd/>
          </a:ln>
          <a:effectLst/>
        </p:spPr>
        <p:txBody>
          <a:bodyPr wrap="square">
            <a:spAutoFit/>
          </a:bodyPr>
          <a:lstStyle/>
          <a:p>
            <a:pPr algn="ctr"/>
            <a:r>
              <a:rPr lang="en-GB" sz="2400" b="1" dirty="0">
                <a:solidFill>
                  <a:srgbClr val="CC6600"/>
                </a:solidFill>
                <a:latin typeface="Tempus Sans ITC" pitchFamily="82" charset="0"/>
              </a:rPr>
              <a:t>Tell me and I forget. </a:t>
            </a:r>
            <a:endParaRPr lang="en-US" sz="2400" b="1" dirty="0">
              <a:solidFill>
                <a:srgbClr val="CC6600"/>
              </a:solidFill>
              <a:latin typeface="Tempus Sans ITC" pitchFamily="82" charset="0"/>
            </a:endParaRPr>
          </a:p>
          <a:p>
            <a:pPr algn="ctr"/>
            <a:r>
              <a:rPr lang="en-GB" sz="2400" b="1" dirty="0">
                <a:solidFill>
                  <a:srgbClr val="CC6600"/>
                </a:solidFill>
                <a:latin typeface="Tempus Sans ITC" pitchFamily="82" charset="0"/>
              </a:rPr>
              <a:t>Teach me and I remember. </a:t>
            </a:r>
            <a:endParaRPr lang="en-US" sz="2400" b="1" dirty="0">
              <a:solidFill>
                <a:srgbClr val="CC6600"/>
              </a:solidFill>
              <a:latin typeface="Tempus Sans ITC" pitchFamily="82" charset="0"/>
            </a:endParaRPr>
          </a:p>
          <a:p>
            <a:pPr algn="ctr"/>
            <a:r>
              <a:rPr lang="en-GB" sz="2400" b="1" dirty="0">
                <a:solidFill>
                  <a:srgbClr val="CC6600"/>
                </a:solidFill>
                <a:latin typeface="Tempus Sans ITC" pitchFamily="82" charset="0"/>
              </a:rPr>
              <a:t>Involve me and I learn.</a:t>
            </a:r>
            <a:br>
              <a:rPr lang="en-GB" sz="2400" b="1" dirty="0">
                <a:solidFill>
                  <a:srgbClr val="CC6600"/>
                </a:solidFill>
                <a:latin typeface="Tempus Sans ITC" pitchFamily="82" charset="0"/>
              </a:rPr>
            </a:br>
            <a:endParaRPr lang="en-US" sz="2400" b="1" dirty="0">
              <a:solidFill>
                <a:srgbClr val="CC6600"/>
              </a:solidFill>
              <a:latin typeface="Tempus Sans ITC" pitchFamily="82" charset="0"/>
            </a:endParaRPr>
          </a:p>
          <a:p>
            <a:pPr algn="ctr"/>
            <a:r>
              <a:rPr lang="en-GB" sz="2400" b="1" dirty="0">
                <a:solidFill>
                  <a:srgbClr val="CC6600"/>
                </a:solidFill>
                <a:latin typeface="Arial" charset="0"/>
              </a:rPr>
              <a:t>– Benjamin Franklin</a:t>
            </a:r>
            <a:r>
              <a:rPr lang="en-GB" sz="2400" dirty="0">
                <a:latin typeface="Arial" charset="0"/>
              </a:rPr>
              <a:t> </a:t>
            </a:r>
          </a:p>
        </p:txBody>
      </p:sp>
      <p:pic>
        <p:nvPicPr>
          <p:cNvPr id="4" name="Picture 2"/>
          <p:cNvPicPr>
            <a:picLocks noChangeAspect="1" noChangeArrowheads="1"/>
          </p:cNvPicPr>
          <p:nvPr/>
        </p:nvPicPr>
        <p:blipFill>
          <a:blip r:embed="rId2" cstate="print"/>
          <a:srcRect/>
          <a:stretch>
            <a:fillRect/>
          </a:stretch>
        </p:blipFill>
        <p:spPr>
          <a:xfrm>
            <a:off x="0" y="1628800"/>
            <a:ext cx="5257800" cy="4267200"/>
          </a:xfrm>
          <a:prstGeom prst="rect">
            <a:avLst/>
          </a:prstGeom>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dirty="0" smtClean="0"/>
              <a:t>What is it?</a:t>
            </a:r>
            <a:endParaRPr lang="en-IE" dirty="0"/>
          </a:p>
        </p:txBody>
      </p:sp>
      <p:sp>
        <p:nvSpPr>
          <p:cNvPr id="3" name="Text Placeholder 2"/>
          <p:cNvSpPr>
            <a:spLocks noGrp="1"/>
          </p:cNvSpPr>
          <p:nvPr>
            <p:ph type="body" sz="quarter" idx="11"/>
          </p:nvPr>
        </p:nvSpPr>
        <p:spPr>
          <a:xfrm>
            <a:off x="144016" y="1844824"/>
            <a:ext cx="3851920" cy="4391744"/>
          </a:xfrm>
        </p:spPr>
        <p:txBody>
          <a:bodyPr>
            <a:normAutofit lnSpcReduction="10000"/>
          </a:bodyPr>
          <a:lstStyle/>
          <a:p>
            <a:r>
              <a:rPr lang="en-IE" dirty="0" smtClean="0"/>
              <a:t>One week from 24</a:t>
            </a:r>
            <a:r>
              <a:rPr lang="en-IE" baseline="30000" dirty="0" smtClean="0"/>
              <a:t>th</a:t>
            </a:r>
            <a:r>
              <a:rPr lang="en-IE" dirty="0" smtClean="0"/>
              <a:t> -30</a:t>
            </a:r>
            <a:r>
              <a:rPr lang="en-IE" baseline="30000" dirty="0" smtClean="0"/>
              <a:t>th</a:t>
            </a:r>
            <a:r>
              <a:rPr lang="en-IE" dirty="0" smtClean="0"/>
              <a:t> March </a:t>
            </a:r>
          </a:p>
          <a:p>
            <a:r>
              <a:rPr lang="en-IE" dirty="0" smtClean="0"/>
              <a:t>Encourages people to mix their mode of transport with an emphasis on more sustainable ways of getting around</a:t>
            </a:r>
          </a:p>
          <a:p>
            <a:r>
              <a:rPr lang="en-IE" b="1" dirty="0" smtClean="0"/>
              <a:t>Bus, train, cycling, walking, carpooling, </a:t>
            </a:r>
            <a:r>
              <a:rPr lang="en-IE" b="1" dirty="0" err="1" smtClean="0"/>
              <a:t>park’n’stride</a:t>
            </a:r>
            <a:r>
              <a:rPr lang="en-IE" b="1" dirty="0" smtClean="0"/>
              <a:t>, ecars, </a:t>
            </a:r>
            <a:r>
              <a:rPr lang="en-IE" b="1" dirty="0" err="1" smtClean="0"/>
              <a:t>ebikes</a:t>
            </a:r>
            <a:r>
              <a:rPr lang="en-IE" b="1" dirty="0" smtClean="0"/>
              <a:t>, </a:t>
            </a:r>
            <a:r>
              <a:rPr lang="en-IE" b="1" dirty="0" err="1" smtClean="0"/>
              <a:t>Gocar</a:t>
            </a:r>
            <a:r>
              <a:rPr lang="en-IE" b="1" dirty="0" smtClean="0"/>
              <a:t>, public bikes. </a:t>
            </a:r>
            <a:endParaRPr lang="en-IE" dirty="0" smtClean="0"/>
          </a:p>
          <a:p>
            <a:r>
              <a:rPr lang="en-IE" dirty="0" smtClean="0"/>
              <a:t>The aim being that through positive experiences in adapting new ways of getting around people will change their everyday behaviour.</a:t>
            </a:r>
          </a:p>
          <a:p>
            <a:endParaRPr lang="en-IE" dirty="0"/>
          </a:p>
        </p:txBody>
      </p:sp>
      <p:pic>
        <p:nvPicPr>
          <p:cNvPr id="4" name="Picture 3"/>
          <p:cNvPicPr/>
          <p:nvPr/>
        </p:nvPicPr>
        <p:blipFill>
          <a:blip r:embed="rId2" cstate="print"/>
          <a:srcRect/>
          <a:stretch>
            <a:fillRect/>
          </a:stretch>
        </p:blipFill>
        <p:spPr bwMode="auto">
          <a:xfrm>
            <a:off x="4283968" y="1988840"/>
            <a:ext cx="4559052" cy="37444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Copenhagen</a:t>
            </a:r>
            <a:endParaRPr lang="en-IE" dirty="0"/>
          </a:p>
        </p:txBody>
      </p:sp>
      <p:sp>
        <p:nvSpPr>
          <p:cNvPr id="3" name="Content Placeholder 2"/>
          <p:cNvSpPr>
            <a:spLocks noGrp="1"/>
          </p:cNvSpPr>
          <p:nvPr>
            <p:ph idx="1"/>
          </p:nvPr>
        </p:nvSpPr>
        <p:spPr/>
        <p:txBody>
          <a:bodyPr/>
          <a:lstStyle/>
          <a:p>
            <a:endParaRPr lang="en-IE"/>
          </a:p>
        </p:txBody>
      </p:sp>
      <p:pic>
        <p:nvPicPr>
          <p:cNvPr id="44034" name="Picture 2" descr="http://6inthecityblog.files.wordpress.com/2013/05/cph-221.jpg"/>
          <p:cNvPicPr>
            <a:picLocks noChangeAspect="1" noChangeArrowheads="1"/>
          </p:cNvPicPr>
          <p:nvPr/>
        </p:nvPicPr>
        <p:blipFill>
          <a:blip r:embed="rId2" cstate="print"/>
          <a:srcRect/>
          <a:stretch>
            <a:fillRect/>
          </a:stretch>
        </p:blipFill>
        <p:spPr bwMode="auto">
          <a:xfrm>
            <a:off x="899592" y="1376772"/>
            <a:ext cx="7308304" cy="5481228"/>
          </a:xfrm>
          <a:prstGeom prst="rect">
            <a:avLst/>
          </a:prstGeom>
          <a:noFill/>
        </p:spPr>
      </p:pic>
    </p:spTree>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Amsterdam</a:t>
            </a:r>
            <a:endParaRPr lang="en-IE" dirty="0"/>
          </a:p>
        </p:txBody>
      </p:sp>
      <p:sp>
        <p:nvSpPr>
          <p:cNvPr id="3" name="Content Placeholder 2"/>
          <p:cNvSpPr>
            <a:spLocks noGrp="1"/>
          </p:cNvSpPr>
          <p:nvPr>
            <p:ph idx="1"/>
          </p:nvPr>
        </p:nvSpPr>
        <p:spPr/>
        <p:txBody>
          <a:bodyPr/>
          <a:lstStyle/>
          <a:p>
            <a:endParaRPr lang="en-IE"/>
          </a:p>
        </p:txBody>
      </p:sp>
      <p:pic>
        <p:nvPicPr>
          <p:cNvPr id="43012" name="Picture 4" descr="http://4.bp.blogspot.com/-cBAajmS_l8Y/TcH8a2wXKdI/AAAAAAAAANM/jkl6iHHCzqE/s1600/bike+garage.jpg"/>
          <p:cNvPicPr>
            <a:picLocks noChangeAspect="1" noChangeArrowheads="1"/>
          </p:cNvPicPr>
          <p:nvPr/>
        </p:nvPicPr>
        <p:blipFill>
          <a:blip r:embed="rId3" cstate="print"/>
          <a:srcRect/>
          <a:stretch>
            <a:fillRect/>
          </a:stretch>
        </p:blipFill>
        <p:spPr bwMode="auto">
          <a:xfrm>
            <a:off x="827584" y="1322766"/>
            <a:ext cx="7380312" cy="5535234"/>
          </a:xfrm>
          <a:prstGeom prst="rect">
            <a:avLst/>
          </a:prstGeom>
          <a:noFill/>
        </p:spPr>
      </p:pic>
    </p:spTree>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Hamburg</a:t>
            </a:r>
            <a:endParaRPr lang="en-IE" dirty="0"/>
          </a:p>
        </p:txBody>
      </p:sp>
      <p:sp>
        <p:nvSpPr>
          <p:cNvPr id="3" name="Content Placeholder 2"/>
          <p:cNvSpPr>
            <a:spLocks noGrp="1"/>
          </p:cNvSpPr>
          <p:nvPr>
            <p:ph idx="1"/>
          </p:nvPr>
        </p:nvSpPr>
        <p:spPr/>
        <p:txBody>
          <a:bodyPr/>
          <a:lstStyle/>
          <a:p>
            <a:endParaRPr lang="en-IE"/>
          </a:p>
        </p:txBody>
      </p:sp>
      <p:pic>
        <p:nvPicPr>
          <p:cNvPr id="43010" name="Picture 2" descr="https://encrypted-tbn0.gstatic.com/images?q=tbn:ANd9GcS_zZ8GSqbcLszZLJNSZIGcDZVj3b_mcV7aESg8P8Pw8xiK4kza"/>
          <p:cNvPicPr>
            <a:picLocks noChangeAspect="1" noChangeArrowheads="1"/>
          </p:cNvPicPr>
          <p:nvPr/>
        </p:nvPicPr>
        <p:blipFill>
          <a:blip r:embed="rId3" cstate="print"/>
          <a:srcRect/>
          <a:stretch>
            <a:fillRect/>
          </a:stretch>
        </p:blipFill>
        <p:spPr bwMode="auto">
          <a:xfrm>
            <a:off x="395536" y="1346469"/>
            <a:ext cx="8388424" cy="5511531"/>
          </a:xfrm>
          <a:prstGeom prst="rect">
            <a:avLst/>
          </a:prstGeom>
          <a:noFill/>
        </p:spPr>
      </p:pic>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026" name="Picture 2" descr="http://www.siemens.com/innovation/pool/en/publikationen/publications_pof/pof_fall_2007/seamless_communication/transportation/pof207art44_bild3_1467660.gif"/>
          <p:cNvPicPr>
            <a:picLocks noChangeAspect="1" noChangeArrowheads="1"/>
          </p:cNvPicPr>
          <p:nvPr/>
        </p:nvPicPr>
        <p:blipFill>
          <a:blip r:embed="rId2" cstate="print"/>
          <a:srcRect/>
          <a:stretch>
            <a:fillRect/>
          </a:stretch>
        </p:blipFill>
        <p:spPr bwMode="auto">
          <a:xfrm>
            <a:off x="0" y="836713"/>
            <a:ext cx="9192643" cy="6021288"/>
          </a:xfrm>
          <a:prstGeom prst="rect">
            <a:avLst/>
          </a:prstGeom>
          <a:noFill/>
        </p:spPr>
      </p:pic>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Picture Placeholder 2"/>
          <p:cNvSpPr>
            <a:spLocks noGrp="1"/>
          </p:cNvSpPr>
          <p:nvPr>
            <p:ph type="pic" idx="10"/>
          </p:nvPr>
        </p:nvSpPr>
        <p:spPr/>
      </p:sp>
      <p:sp>
        <p:nvSpPr>
          <p:cNvPr id="4" name="Picture Placeholder 3"/>
          <p:cNvSpPr>
            <a:spLocks noGrp="1"/>
          </p:cNvSpPr>
          <p:nvPr>
            <p:ph type="pic" idx="11"/>
          </p:nvPr>
        </p:nvSpPr>
        <p:spPr/>
      </p:sp>
      <p:sp>
        <p:nvSpPr>
          <p:cNvPr id="5" name="Picture Placeholder 4"/>
          <p:cNvSpPr>
            <a:spLocks noGrp="1"/>
          </p:cNvSpPr>
          <p:nvPr>
            <p:ph type="pic" idx="12"/>
          </p:nvPr>
        </p:nvSpPr>
        <p:spPr/>
      </p:sp>
      <p:sp>
        <p:nvSpPr>
          <p:cNvPr id="6" name="Text Placeholder 5"/>
          <p:cNvSpPr>
            <a:spLocks noGrp="1"/>
          </p:cNvSpPr>
          <p:nvPr>
            <p:ph type="body" sz="quarter" idx="13"/>
          </p:nvPr>
        </p:nvSpPr>
        <p:spPr/>
        <p:txBody>
          <a:bodyPr/>
          <a:lstStyle/>
          <a:p>
            <a:endParaRPr lang="en-I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E" dirty="0" smtClean="0"/>
              <a:t>Thank you!</a:t>
            </a:r>
            <a:endParaRPr lang="en-IE" dirty="0"/>
          </a:p>
        </p:txBody>
      </p:sp>
      <p:pic>
        <p:nvPicPr>
          <p:cNvPr id="5" name="Picture 4" descr="HighRes_Green-Schools_4_col.jpg"/>
          <p:cNvPicPr>
            <a:picLocks noChangeAspect="1"/>
          </p:cNvPicPr>
          <p:nvPr/>
        </p:nvPicPr>
        <p:blipFill>
          <a:blip r:embed="rId3" cstate="print"/>
          <a:stretch>
            <a:fillRect/>
          </a:stretch>
        </p:blipFill>
        <p:spPr>
          <a:xfrm>
            <a:off x="3059832" y="1916832"/>
            <a:ext cx="2975524" cy="3651589"/>
          </a:xfrm>
          <a:prstGeom prst="rect">
            <a:avLst/>
          </a:prstGeom>
        </p:spPr>
      </p:pic>
      <p:sp>
        <p:nvSpPr>
          <p:cNvPr id="7" name="TextBox 6"/>
          <p:cNvSpPr txBox="1"/>
          <p:nvPr/>
        </p:nvSpPr>
        <p:spPr>
          <a:xfrm>
            <a:off x="2088232" y="6021288"/>
            <a:ext cx="5004048" cy="523220"/>
          </a:xfrm>
          <a:prstGeom prst="rect">
            <a:avLst/>
          </a:prstGeom>
          <a:noFill/>
        </p:spPr>
        <p:txBody>
          <a:bodyPr wrap="square" rtlCol="0">
            <a:spAutoFit/>
          </a:bodyPr>
          <a:lstStyle/>
          <a:p>
            <a:pPr defTabSz="457200"/>
            <a:r>
              <a:rPr lang="en-IE" sz="2800" dirty="0">
                <a:solidFill>
                  <a:prstClr val="black"/>
                </a:solidFill>
                <a:latin typeface="Tahoma"/>
              </a:rPr>
              <a:t>www.greenschoolsireland.org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descr="j0105220"/>
          <p:cNvPicPr>
            <a:picLocks noChangeAspect="1" noChangeArrowheads="1"/>
          </p:cNvPicPr>
          <p:nvPr/>
        </p:nvPicPr>
        <p:blipFill>
          <a:blip r:embed="rId2" cstate="print"/>
          <a:srcRect/>
          <a:stretch>
            <a:fillRect/>
          </a:stretch>
        </p:blipFill>
        <p:spPr bwMode="auto">
          <a:xfrm>
            <a:off x="2362200" y="1524000"/>
            <a:ext cx="4411663" cy="35321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304801"/>
            <a:ext cx="7719392" cy="675928"/>
          </a:xfrm>
        </p:spPr>
        <p:txBody>
          <a:bodyPr>
            <a:normAutofit/>
          </a:bodyPr>
          <a:lstStyle/>
          <a:p>
            <a:r>
              <a:rPr lang="en-IE" dirty="0" smtClean="0"/>
              <a:t>Who is the Transport and Mobility Forum?</a:t>
            </a:r>
            <a:endParaRPr lang="en-IE" dirty="0"/>
          </a:p>
        </p:txBody>
      </p:sp>
      <p:sp>
        <p:nvSpPr>
          <p:cNvPr id="3" name="Text Placeholder 2"/>
          <p:cNvSpPr>
            <a:spLocks noGrp="1"/>
          </p:cNvSpPr>
          <p:nvPr>
            <p:ph type="body" sz="quarter" idx="11"/>
          </p:nvPr>
        </p:nvSpPr>
        <p:spPr>
          <a:xfrm>
            <a:off x="457200" y="2133600"/>
            <a:ext cx="8435280" cy="4535760"/>
          </a:xfrm>
        </p:spPr>
        <p:txBody>
          <a:bodyPr>
            <a:normAutofit/>
          </a:bodyPr>
          <a:lstStyle/>
          <a:p>
            <a:r>
              <a:rPr lang="en-IE" dirty="0" smtClean="0"/>
              <a:t>Cork City and County Council</a:t>
            </a:r>
          </a:p>
          <a:p>
            <a:r>
              <a:rPr lang="en-IE" dirty="0" smtClean="0"/>
              <a:t>Bus </a:t>
            </a:r>
            <a:r>
              <a:rPr lang="en-IE" dirty="0" err="1" smtClean="0"/>
              <a:t>Eireann</a:t>
            </a:r>
            <a:endParaRPr lang="en-IE" dirty="0" smtClean="0"/>
          </a:p>
          <a:p>
            <a:r>
              <a:rPr lang="en-IE" dirty="0" smtClean="0"/>
              <a:t>Irish Rail</a:t>
            </a:r>
          </a:p>
          <a:p>
            <a:r>
              <a:rPr lang="en-IE" dirty="0" smtClean="0"/>
              <a:t>Green Schools and SMILE Programmes</a:t>
            </a:r>
          </a:p>
          <a:p>
            <a:r>
              <a:rPr lang="en-IE" dirty="0" smtClean="0"/>
              <a:t>University College Cork</a:t>
            </a:r>
          </a:p>
          <a:p>
            <a:r>
              <a:rPr lang="en-IE" dirty="0" smtClean="0"/>
              <a:t>Cork Institute of Technology</a:t>
            </a:r>
          </a:p>
          <a:p>
            <a:r>
              <a:rPr lang="en-IE" dirty="0" smtClean="0"/>
              <a:t>HSE Health Promotion Unit &amp; Healthy Cities</a:t>
            </a:r>
          </a:p>
          <a:p>
            <a:r>
              <a:rPr lang="en-IE" dirty="0" smtClean="0"/>
              <a:t>Cork Community Bikes</a:t>
            </a:r>
          </a:p>
          <a:p>
            <a:r>
              <a:rPr lang="en-IE" dirty="0" smtClean="0"/>
              <a:t>South East Cork Area Development (SECAD)</a:t>
            </a:r>
          </a:p>
          <a:p>
            <a:r>
              <a:rPr lang="en-IE" dirty="0" smtClean="0"/>
              <a:t>South West Regional Authority (SWRA)</a:t>
            </a:r>
          </a:p>
          <a:p>
            <a:r>
              <a:rPr lang="en-IE" dirty="0" smtClean="0"/>
              <a:t>RED FM</a:t>
            </a:r>
          </a:p>
          <a:p>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dirty="0" smtClean="0"/>
              <a:t>Who are we targeting?</a:t>
            </a:r>
            <a:endParaRPr lang="en-IE" dirty="0"/>
          </a:p>
        </p:txBody>
      </p:sp>
      <p:sp>
        <p:nvSpPr>
          <p:cNvPr id="3" name="Text Placeholder 2"/>
          <p:cNvSpPr>
            <a:spLocks noGrp="1"/>
          </p:cNvSpPr>
          <p:nvPr>
            <p:ph type="body" sz="quarter" idx="11"/>
          </p:nvPr>
        </p:nvSpPr>
        <p:spPr>
          <a:xfrm>
            <a:off x="457200" y="2133600"/>
            <a:ext cx="8147248" cy="4391744"/>
          </a:xfrm>
        </p:spPr>
        <p:txBody>
          <a:bodyPr>
            <a:normAutofit/>
          </a:bodyPr>
          <a:lstStyle/>
          <a:p>
            <a:pPr lvl="0" fontAlgn="base"/>
            <a:r>
              <a:rPr lang="en-IE" b="1" dirty="0" smtClean="0"/>
              <a:t>Schools and colleges:</a:t>
            </a:r>
            <a:r>
              <a:rPr lang="en-IE" dirty="0" smtClean="0"/>
              <a:t> A number of schools engaged with the Green Schools will participate and both University College Cork and Cork Institute of Technology will promote mixing the mode by which students get to college. By engaging with the schools you also reach staff and parents.</a:t>
            </a:r>
          </a:p>
          <a:p>
            <a:pPr lvl="0" fontAlgn="base"/>
            <a:r>
              <a:rPr lang="en-IE" b="1" dirty="0" smtClean="0"/>
              <a:t>Workplace:</a:t>
            </a:r>
            <a:r>
              <a:rPr lang="en-IE" dirty="0" smtClean="0"/>
              <a:t> A number of key workplaces, some already engaged with the NTA Workplace Travel initiative, will engage in promoting changed behaviour by mixing how you get to work. We are looking for key business networks to support the initiative.</a:t>
            </a:r>
          </a:p>
          <a:p>
            <a:pPr lvl="0" fontAlgn="base"/>
            <a:r>
              <a:rPr lang="en-IE" b="1" dirty="0" smtClean="0"/>
              <a:t>Shopping &amp; leisure activities:</a:t>
            </a:r>
            <a:r>
              <a:rPr lang="en-IE" dirty="0" smtClean="0"/>
              <a:t> The initiative also focuses on people going to the city or local commuter towns to shop and to their leisure pursuits such as a football training, a yoga class or meeting  friends.</a:t>
            </a:r>
          </a:p>
          <a:p>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dirty="0" smtClean="0"/>
              <a:t>What’s Happening?</a:t>
            </a:r>
            <a:endParaRPr lang="en-IE" dirty="0"/>
          </a:p>
        </p:txBody>
      </p:sp>
      <p:sp>
        <p:nvSpPr>
          <p:cNvPr id="3" name="Text Placeholder 2"/>
          <p:cNvSpPr>
            <a:spLocks noGrp="1"/>
          </p:cNvSpPr>
          <p:nvPr>
            <p:ph type="body" sz="quarter" idx="11"/>
          </p:nvPr>
        </p:nvSpPr>
        <p:spPr>
          <a:xfrm>
            <a:off x="457200" y="2133600"/>
            <a:ext cx="7787208" cy="4247728"/>
          </a:xfrm>
        </p:spPr>
        <p:txBody>
          <a:bodyPr>
            <a:normAutofit/>
          </a:bodyPr>
          <a:lstStyle/>
          <a:p>
            <a:pPr fontAlgn="base"/>
            <a:r>
              <a:rPr lang="en-IE" dirty="0" smtClean="0"/>
              <a:t>Monday 24</a:t>
            </a:r>
            <a:r>
              <a:rPr lang="en-IE" baseline="30000" dirty="0" smtClean="0"/>
              <a:t>th</a:t>
            </a:r>
            <a:r>
              <a:rPr lang="en-IE" dirty="0" smtClean="0"/>
              <a:t>- FOCUS ON SCHOOLS</a:t>
            </a:r>
          </a:p>
          <a:p>
            <a:pPr fontAlgn="base">
              <a:buNone/>
            </a:pPr>
            <a:r>
              <a:rPr lang="en-IE" dirty="0" smtClean="0"/>
              <a:t>	</a:t>
            </a:r>
            <a:r>
              <a:rPr lang="en-IE" dirty="0" err="1" smtClean="0"/>
              <a:t>Bishopstown</a:t>
            </a:r>
            <a:r>
              <a:rPr lang="en-IE" dirty="0" smtClean="0"/>
              <a:t>, </a:t>
            </a:r>
            <a:r>
              <a:rPr lang="en-IE" dirty="0" err="1" smtClean="0"/>
              <a:t>Carrigaline</a:t>
            </a:r>
            <a:r>
              <a:rPr lang="en-IE" dirty="0" smtClean="0"/>
              <a:t>. </a:t>
            </a:r>
          </a:p>
          <a:p>
            <a:pPr fontAlgn="base"/>
            <a:r>
              <a:rPr lang="en-IE" dirty="0" smtClean="0"/>
              <a:t>Tues 25</a:t>
            </a:r>
            <a:r>
              <a:rPr lang="en-IE" baseline="30000" dirty="0" smtClean="0"/>
              <a:t>th</a:t>
            </a:r>
            <a:r>
              <a:rPr lang="en-IE" dirty="0" smtClean="0"/>
              <a:t> March- FOCUS ON COLLEGES (UCC)</a:t>
            </a:r>
          </a:p>
          <a:p>
            <a:pPr fontAlgn="base">
              <a:buNone/>
            </a:pPr>
            <a:r>
              <a:rPr lang="en-IE" dirty="0" smtClean="0"/>
              <a:t>	Dr Bike, Campus Cycle</a:t>
            </a:r>
          </a:p>
          <a:p>
            <a:pPr fontAlgn="base"/>
            <a:r>
              <a:rPr lang="en-IE" dirty="0" smtClean="0"/>
              <a:t>Wed 26</a:t>
            </a:r>
            <a:r>
              <a:rPr lang="en-IE" baseline="30000" dirty="0" smtClean="0"/>
              <a:t>th</a:t>
            </a:r>
            <a:r>
              <a:rPr lang="en-IE" dirty="0" smtClean="0"/>
              <a:t> March- FOCUS ON COBH</a:t>
            </a:r>
          </a:p>
          <a:p>
            <a:pPr fontAlgn="base">
              <a:buNone/>
            </a:pPr>
            <a:r>
              <a:rPr lang="en-IE" dirty="0" smtClean="0"/>
              <a:t>	Schools, Irish Rail, Harbour tours.</a:t>
            </a:r>
          </a:p>
          <a:p>
            <a:pPr fontAlgn="base"/>
            <a:r>
              <a:rPr lang="en-IE" dirty="0" smtClean="0"/>
              <a:t>Thurs 27</a:t>
            </a:r>
            <a:r>
              <a:rPr lang="en-IE" baseline="30000" dirty="0" smtClean="0"/>
              <a:t>th</a:t>
            </a:r>
            <a:r>
              <a:rPr lang="en-IE" dirty="0" smtClean="0"/>
              <a:t> March- FOCUS ON WORKPLACES</a:t>
            </a:r>
          </a:p>
          <a:p>
            <a:pPr fontAlgn="base">
              <a:buNone/>
            </a:pPr>
            <a:r>
              <a:rPr lang="en-IE" dirty="0" smtClean="0"/>
              <a:t>	Mahon Point</a:t>
            </a:r>
          </a:p>
          <a:p>
            <a:pPr fontAlgn="base"/>
            <a:r>
              <a:rPr lang="en-IE" dirty="0" smtClean="0"/>
              <a:t>Friday 28</a:t>
            </a:r>
            <a:r>
              <a:rPr lang="en-IE" baseline="30000" dirty="0" smtClean="0"/>
              <a:t>th</a:t>
            </a:r>
            <a:r>
              <a:rPr lang="en-IE" dirty="0" smtClean="0"/>
              <a:t> March- FOCUS ON SHOPPERS  </a:t>
            </a:r>
          </a:p>
          <a:p>
            <a:pPr fontAlgn="base">
              <a:buNone/>
            </a:pPr>
            <a:r>
              <a:rPr lang="en-IE" i="1" dirty="0" smtClean="0"/>
              <a:t>	“In town with Bike or Bus”</a:t>
            </a:r>
            <a:endParaRPr lang="en-I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How many modes of Transport can you list?</a:t>
            </a:r>
            <a:endParaRPr lang="en-IE" dirty="0"/>
          </a:p>
        </p:txBody>
      </p:sp>
      <p:sp>
        <p:nvSpPr>
          <p:cNvPr id="3" name="Content Placeholder 2"/>
          <p:cNvSpPr>
            <a:spLocks noGrp="1"/>
          </p:cNvSpPr>
          <p:nvPr>
            <p:ph idx="1"/>
          </p:nvPr>
        </p:nvSpPr>
        <p:spPr/>
        <p:txBody>
          <a:bodyPr/>
          <a:lstStyle/>
          <a:p>
            <a:endParaRPr lang="en-IE" dirty="0"/>
          </a:p>
        </p:txBody>
      </p:sp>
      <p:pic>
        <p:nvPicPr>
          <p:cNvPr id="9218" name="Picture 2" descr="http://images.scholastic.co.uk/assets/a/b6/e7/modes-of-transport-pos-466606.jpg"/>
          <p:cNvPicPr>
            <a:picLocks noChangeAspect="1" noChangeArrowheads="1"/>
          </p:cNvPicPr>
          <p:nvPr/>
        </p:nvPicPr>
        <p:blipFill>
          <a:blip r:embed="rId2" cstate="print"/>
          <a:srcRect/>
          <a:stretch>
            <a:fillRect/>
          </a:stretch>
        </p:blipFill>
        <p:spPr bwMode="auto">
          <a:xfrm>
            <a:off x="971600" y="1556792"/>
            <a:ext cx="7308304" cy="5154278"/>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a:t>
            </a:r>
            <a:endParaRPr lang="en-IE" dirty="0"/>
          </a:p>
        </p:txBody>
      </p:sp>
      <p:sp>
        <p:nvSpPr>
          <p:cNvPr id="3" name="Content Placeholder 2"/>
          <p:cNvSpPr>
            <a:spLocks noGrp="1"/>
          </p:cNvSpPr>
          <p:nvPr>
            <p:ph idx="1"/>
          </p:nvPr>
        </p:nvSpPr>
        <p:spPr/>
        <p:txBody>
          <a:bodyPr/>
          <a:lstStyle/>
          <a:p>
            <a:r>
              <a:rPr lang="en-IE" dirty="0" smtClean="0"/>
              <a:t>Costs</a:t>
            </a:r>
          </a:p>
          <a:p>
            <a:r>
              <a:rPr lang="en-IE" dirty="0" smtClean="0"/>
              <a:t>Air Pollution</a:t>
            </a:r>
          </a:p>
          <a:p>
            <a:r>
              <a:rPr lang="en-IE" dirty="0" smtClean="0"/>
              <a:t>CO2 emissions</a:t>
            </a:r>
          </a:p>
          <a:p>
            <a:r>
              <a:rPr lang="en-IE" dirty="0" smtClean="0"/>
              <a:t>Traffic congestion</a:t>
            </a:r>
          </a:p>
          <a:p>
            <a:r>
              <a:rPr lang="en-IE" dirty="0" smtClean="0"/>
              <a:t>Reduced health and fitness</a:t>
            </a:r>
          </a:p>
          <a:p>
            <a:r>
              <a:rPr lang="en-IE" dirty="0" smtClean="0"/>
              <a:t>Safety on the roads</a:t>
            </a:r>
          </a:p>
          <a:p>
            <a:r>
              <a:rPr lang="en-IE" dirty="0" smtClean="0"/>
              <a:t>Parking space</a:t>
            </a: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AnTaisce">
  <a:themeElements>
    <a:clrScheme name="Custom 12">
      <a:dk1>
        <a:sysClr val="windowText" lastClr="000000"/>
      </a:dk1>
      <a:lt1>
        <a:sysClr val="window" lastClr="FFFFFF"/>
      </a:lt1>
      <a:dk2>
        <a:srgbClr val="0076BF"/>
      </a:dk2>
      <a:lt2>
        <a:srgbClr val="00A857"/>
      </a:lt2>
      <a:accent1>
        <a:srgbClr val="D9E9AF"/>
      </a:accent1>
      <a:accent2>
        <a:srgbClr val="A5C6DD"/>
      </a:accent2>
      <a:accent3>
        <a:srgbClr val="EAE3D6"/>
      </a:accent3>
      <a:accent4>
        <a:srgbClr val="535352"/>
      </a:accent4>
      <a:accent5>
        <a:srgbClr val="D9E9AF"/>
      </a:accent5>
      <a:accent6>
        <a:srgbClr val="A5C6DD"/>
      </a:accent6>
      <a:hlink>
        <a:srgbClr val="0000FF"/>
      </a:hlink>
      <a:folHlink>
        <a:srgbClr val="800080"/>
      </a:folHlink>
    </a:clrScheme>
    <a:fontScheme name="An Taisc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1139</Words>
  <Application>Microsoft Office PowerPoint</Application>
  <PresentationFormat>On-screen Show (4:3)</PresentationFormat>
  <Paragraphs>184</Paragraphs>
  <Slides>46</Slides>
  <Notes>7</Notes>
  <HiddenSlides>2</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AnTaisce</vt:lpstr>
      <vt:lpstr>Mix Your Mode Sandy McGroarty Green-Schools Travel Officer </vt:lpstr>
      <vt:lpstr>Slide 2</vt:lpstr>
      <vt:lpstr>Slide 3</vt:lpstr>
      <vt:lpstr>Slide 4</vt:lpstr>
      <vt:lpstr>Slide 5</vt:lpstr>
      <vt:lpstr>Slide 6</vt:lpstr>
      <vt:lpstr>Slide 7</vt:lpstr>
      <vt:lpstr>How many modes of Transport can you list?</vt:lpstr>
      <vt:lpstr>Car</vt:lpstr>
      <vt:lpstr>Slide 10</vt:lpstr>
      <vt:lpstr>Car</vt:lpstr>
      <vt:lpstr>Car-based + Car-dependant Urban sprawl</vt:lpstr>
      <vt:lpstr>Health </vt:lpstr>
      <vt:lpstr>CLIMATE CHANGE</vt:lpstr>
      <vt:lpstr>PEAK OIL  </vt:lpstr>
      <vt:lpstr>Causes</vt:lpstr>
      <vt:lpstr>HOW DO WE GREEN OUR TRANSPORT ?</vt:lpstr>
      <vt:lpstr>Slide 18</vt:lpstr>
      <vt:lpstr>What are sustainable modes of transport?</vt:lpstr>
      <vt:lpstr>Think Global, Act Local</vt:lpstr>
      <vt:lpstr>Walking</vt:lpstr>
      <vt:lpstr>Walking</vt:lpstr>
      <vt:lpstr>Opportunity</vt:lpstr>
      <vt:lpstr>Get On Your Bike</vt:lpstr>
      <vt:lpstr>CYCLING  MAKES  SENSE</vt:lpstr>
      <vt:lpstr>Slide 26</vt:lpstr>
      <vt:lpstr>Slide 27</vt:lpstr>
      <vt:lpstr>Slide 28</vt:lpstr>
      <vt:lpstr>Slide 29</vt:lpstr>
      <vt:lpstr>Slide 30</vt:lpstr>
      <vt:lpstr>Car rental</vt:lpstr>
      <vt:lpstr>Slide 32</vt:lpstr>
      <vt:lpstr>Slide 33</vt:lpstr>
      <vt:lpstr>Slide 34</vt:lpstr>
      <vt:lpstr>Benefits </vt:lpstr>
      <vt:lpstr>Top-Down Approach</vt:lpstr>
      <vt:lpstr>Bottom-up Approach</vt:lpstr>
      <vt:lpstr>EDUCATION</vt:lpstr>
      <vt:lpstr>Slide 39</vt:lpstr>
      <vt:lpstr>Copenhagen</vt:lpstr>
      <vt:lpstr>Amsterdam</vt:lpstr>
      <vt:lpstr>Hamburg</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Forums 2013/2014</dc:title>
  <dc:creator>cnorton</dc:creator>
  <cp:lastModifiedBy>smcgroarty</cp:lastModifiedBy>
  <cp:revision>48</cp:revision>
  <dcterms:created xsi:type="dcterms:W3CDTF">2013-12-12T12:45:39Z</dcterms:created>
  <dcterms:modified xsi:type="dcterms:W3CDTF">2014-03-10T20:03:08Z</dcterms:modified>
</cp:coreProperties>
</file>