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91" r:id="rId3"/>
    <p:sldId id="265" r:id="rId4"/>
    <p:sldId id="266" r:id="rId5"/>
    <p:sldId id="293" r:id="rId6"/>
    <p:sldId id="267" r:id="rId7"/>
    <p:sldId id="268" r:id="rId8"/>
    <p:sldId id="260" r:id="rId9"/>
    <p:sldId id="257" r:id="rId10"/>
    <p:sldId id="259" r:id="rId11"/>
    <p:sldId id="274" r:id="rId12"/>
    <p:sldId id="276" r:id="rId13"/>
    <p:sldId id="258" r:id="rId14"/>
    <p:sldId id="292" r:id="rId15"/>
    <p:sldId id="278" r:id="rId16"/>
    <p:sldId id="280" r:id="rId17"/>
    <p:sldId id="281" r:id="rId18"/>
    <p:sldId id="283" r:id="rId19"/>
    <p:sldId id="285" r:id="rId20"/>
    <p:sldId id="287" r:id="rId21"/>
    <p:sldId id="289" r:id="rId22"/>
  </p:sldIdLst>
  <p:sldSz cx="9144000" cy="6858000" type="screen4x3"/>
  <p:notesSz cx="6834188" cy="9979025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4000" kern="12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tura MT Script Capitals" pitchFamily="66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4000" kern="12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tura MT Script Capitals" pitchFamily="66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4000" kern="12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tura MT Script Capitals" pitchFamily="66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4000" kern="12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tura MT Script Capitals" pitchFamily="66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4000" kern="12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tura MT Script Capitals" pitchFamily="66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tura MT Script Capitals" pitchFamily="66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tura MT Script Capitals" pitchFamily="66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tura MT Script Capitals" pitchFamily="66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008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atura MT Script Capital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FF0000"/>
    <a:srgbClr val="FF6600"/>
    <a:srgbClr val="FF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713" autoAdjust="0"/>
    <p:restoredTop sz="90929"/>
  </p:normalViewPr>
  <p:slideViewPr>
    <p:cSldViewPr>
      <p:cViewPr>
        <p:scale>
          <a:sx n="71" d="100"/>
          <a:sy n="71" d="100"/>
        </p:scale>
        <p:origin x="-79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60688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60688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80550"/>
            <a:ext cx="2960688" cy="498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107A4A37-55BB-4F52-B595-F40CF38078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9022A-A3AA-449C-8392-B62A66EC2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8D8C5-A25D-4EF1-8DA7-57548418E7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18DE-126D-42D4-96FB-110A873C9C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0B19F-440B-40E0-AFDF-540B3D3E2A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A8873-3188-4E86-B208-2F1F77BC6A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6875D-9782-4121-9F44-AEABBF0B9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A2DFA-A89E-493B-8574-5B730E8C54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FEF35-B9BE-4748-9CBA-A59EDE12C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6DFF-1BA5-4594-9773-93F187433F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98CDC-00A5-4CFE-B031-11D0791C4D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69B51-D29C-4E4D-A6C5-FD14113095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BD570A2-94BF-403F-945A-B5BB6B4F26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Comic Sans MS" pitchFamily="66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5.wmf"/><Relationship Id="rId7" Type="http://schemas.openxmlformats.org/officeDocument/2006/relationships/image" Target="../media/image3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2.wav"/><Relationship Id="rId7" Type="http://schemas.openxmlformats.org/officeDocument/2006/relationships/image" Target="../media/image36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image" Target="../media/image3.gi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7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6.wm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9.wmf"/><Relationship Id="rId7" Type="http://schemas.openxmlformats.org/officeDocument/2006/relationships/image" Target="../media/image22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619500" y="1695450"/>
            <a:ext cx="914400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IE"/>
          </a:p>
        </p:txBody>
      </p:sp>
      <p:pic>
        <p:nvPicPr>
          <p:cNvPr id="2" name="Picture 2" descr="IN0057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642938"/>
            <a:ext cx="1905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571875" y="642938"/>
            <a:ext cx="4362450" cy="2514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IE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WATER</a:t>
            </a:r>
          </a:p>
        </p:txBody>
      </p:sp>
      <p:pic>
        <p:nvPicPr>
          <p:cNvPr id="2053" name="Picture 5" descr="AG0062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AG00180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0386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571500" y="5000625"/>
            <a:ext cx="7000875" cy="1285875"/>
          </a:xfrm>
          <a:prstGeom prst="round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1500188" y="4000500"/>
            <a:ext cx="7643812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ga-IE" dirty="0">
                <a:solidFill>
                  <a:schemeClr val="bg1"/>
                </a:solidFill>
                <a:latin typeface="Comic Sans MS" pitchFamily="66" charset="0"/>
              </a:rPr>
              <a:t>Cork County Council supplies over 32 million gallons of clean drinking water every day</a:t>
            </a:r>
            <a:endParaRPr lang="en-IE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6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 HOME</a:t>
            </a:r>
          </a:p>
        </p:txBody>
      </p:sp>
      <p:pic>
        <p:nvPicPr>
          <p:cNvPr id="5123" name="Picture 3" descr="HH0160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221773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H0159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90800"/>
            <a:ext cx="19907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H0166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419600"/>
            <a:ext cx="22161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FD0044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81000"/>
            <a:ext cx="22828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HH0131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613" y="228600"/>
            <a:ext cx="20970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AG00180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51054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HH0153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4572000"/>
            <a:ext cx="16256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j0076148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2057400"/>
            <a:ext cx="25146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3141663"/>
            <a:ext cx="7772400" cy="3170237"/>
          </a:xfrm>
        </p:spPr>
        <p:txBody>
          <a:bodyPr/>
          <a:lstStyle/>
          <a:p>
            <a:pPr marL="0" indent="0"/>
            <a:r>
              <a:rPr lang="ga-IE" dirty="0" smtClean="0"/>
              <a:t>In Cork about 80% of public drinking water  comes from rivers and lakes.</a:t>
            </a:r>
            <a:endParaRPr lang="en-IE" dirty="0" smtClean="0"/>
          </a:p>
          <a:p>
            <a:pPr marL="0" indent="0">
              <a:buFontTx/>
              <a:buNone/>
            </a:pPr>
            <a:endParaRPr lang="en-IE" dirty="0" smtClean="0"/>
          </a:p>
          <a:p>
            <a:pPr marL="0" indent="0"/>
            <a:r>
              <a:rPr lang="ga-IE" dirty="0" smtClean="0"/>
              <a:t>Less than 1% of all the water on the earth </a:t>
            </a:r>
            <a:r>
              <a:rPr lang="en-IE" dirty="0" smtClean="0"/>
              <a:t>is</a:t>
            </a:r>
            <a:r>
              <a:rPr lang="ga-IE" dirty="0" smtClean="0"/>
              <a:t> </a:t>
            </a:r>
            <a:r>
              <a:rPr lang="ga-IE" dirty="0" smtClean="0"/>
              <a:t>clean enough to drink. The rest is salty or frozen.</a:t>
            </a:r>
            <a:endParaRPr lang="en-IE" dirty="0" smtClean="0"/>
          </a:p>
          <a:p>
            <a:pPr marL="0" indent="0"/>
            <a:endParaRPr lang="en-IE" sz="2800" dirty="0" smtClean="0"/>
          </a:p>
        </p:txBody>
      </p:sp>
      <p:sp>
        <p:nvSpPr>
          <p:cNvPr id="10243" name="Title 3"/>
          <p:cNvSpPr>
            <a:spLocks noGrp="1"/>
          </p:cNvSpPr>
          <p:nvPr>
            <p:ph type="title"/>
          </p:nvPr>
        </p:nvSpPr>
        <p:spPr>
          <a:xfrm>
            <a:off x="684213" y="1268413"/>
            <a:ext cx="4102100" cy="989012"/>
          </a:xfrm>
        </p:spPr>
        <p:txBody>
          <a:bodyPr/>
          <a:lstStyle/>
          <a:p>
            <a:r>
              <a:rPr lang="en-IE" smtClean="0">
                <a:solidFill>
                  <a:srgbClr val="FFFF00"/>
                </a:solidFill>
              </a:rPr>
              <a:t>Fact time!</a:t>
            </a:r>
          </a:p>
        </p:txBody>
      </p:sp>
      <p:pic>
        <p:nvPicPr>
          <p:cNvPr id="10244" name="Picture 5" descr="http://www.workersforjesus.com/riv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88913"/>
            <a:ext cx="25463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389437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ga-IE" dirty="0" smtClean="0"/>
              <a:t>The main sources of water pollution include: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dirty="0" smtClean="0"/>
              <a:t> Agriculture Slurry- Cattle and Pig.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dirty="0" smtClean="0"/>
              <a:t>Fertillsers.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dirty="0" smtClean="0"/>
              <a:t>Herbicides and Pesticides.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dirty="0" smtClean="0"/>
              <a:t>Sewage.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dirty="0" smtClean="0"/>
              <a:t>Silage Effluent.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ga-IE" dirty="0" smtClean="0"/>
              <a:t>Waste Milk.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>
                <a:solidFill>
                  <a:srgbClr val="FFFF00"/>
                </a:solidFill>
              </a:rPr>
              <a:t>Water Pollution Act</a:t>
            </a:r>
            <a:endParaRPr lang="en-IE" smtClean="0">
              <a:solidFill>
                <a:srgbClr val="FFFF00"/>
              </a:solidFill>
            </a:endParaRPr>
          </a:p>
        </p:txBody>
      </p:sp>
      <p:pic>
        <p:nvPicPr>
          <p:cNvPr id="12292" name="Picture 5" descr="http://www.floydspages.com/smiling-pig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581525"/>
            <a:ext cx="2454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01604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81200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NA0160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752600"/>
            <a:ext cx="22860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NA00617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81000"/>
            <a:ext cx="1784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ENVIRONMENT</a:t>
            </a:r>
          </a:p>
        </p:txBody>
      </p:sp>
      <p:pic>
        <p:nvPicPr>
          <p:cNvPr id="4103" name="Picture 7" descr="IN00455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5538" y="1676400"/>
            <a:ext cx="19732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j012667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4038600"/>
            <a:ext cx="3635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AG00181_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3352800"/>
            <a:ext cx="31353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62000" y="1828800"/>
            <a:ext cx="6553200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List </a:t>
            </a:r>
            <a:r>
              <a:rPr lang="en-GB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some DANGERS to water quality</a:t>
            </a:r>
            <a:endParaRPr lang="en-GB" sz="8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0" y="3072348"/>
            <a:ext cx="8610600" cy="37856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How does these </a:t>
            </a:r>
            <a:r>
              <a:rPr lang="en-GB" sz="8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polluntants</a:t>
            </a:r>
            <a:r>
              <a:rPr lang="en-GB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affect nature?</a:t>
            </a:r>
            <a:endParaRPr lang="en-GB" sz="8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109" name="Picture 13" descr="IN00647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" y="703263"/>
            <a:ext cx="14097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AG00180_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51054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utoUpdateAnimBg="0"/>
      <p:bldP spid="410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controls>
      <p:control spid="2050" name="ShockwaveFlash1" r:id="rId2" imgW="8135486" imgH="6190476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a-IE" dirty="0" smtClean="0"/>
              <a:t>Have a quick shower instead of bath.</a:t>
            </a:r>
          </a:p>
          <a:p>
            <a:r>
              <a:rPr lang="ga-IE" dirty="0" smtClean="0"/>
              <a:t>Turn off tap when </a:t>
            </a:r>
            <a:r>
              <a:rPr lang="ga-IE" dirty="0" smtClean="0"/>
              <a:t>bru</a:t>
            </a:r>
            <a:r>
              <a:rPr lang="en-IE" dirty="0" smtClean="0"/>
              <a:t>s</a:t>
            </a:r>
            <a:r>
              <a:rPr lang="ga-IE" dirty="0" smtClean="0"/>
              <a:t>hing </a:t>
            </a:r>
            <a:r>
              <a:rPr lang="ga-IE" dirty="0" smtClean="0"/>
              <a:t>your teeth.</a:t>
            </a:r>
          </a:p>
          <a:p>
            <a:r>
              <a:rPr lang="ga-IE" dirty="0" smtClean="0"/>
              <a:t>Turn off the tap while shaving.</a:t>
            </a:r>
          </a:p>
          <a:p>
            <a:r>
              <a:rPr lang="ga-IE" dirty="0" smtClean="0"/>
              <a:t>Use soiled dish water for watering garden pots.</a:t>
            </a:r>
          </a:p>
          <a:p>
            <a:r>
              <a:rPr lang="ga-IE" dirty="0" smtClean="0"/>
              <a:t>Wash windows and your car with a bucket and sponge first followed by a short hosepipe rinse.</a:t>
            </a:r>
            <a:endParaRPr lang="en-IE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814763" cy="1143000"/>
          </a:xfrm>
        </p:spPr>
        <p:txBody>
          <a:bodyPr/>
          <a:lstStyle/>
          <a:p>
            <a:r>
              <a:rPr lang="ga-IE" smtClean="0">
                <a:solidFill>
                  <a:srgbClr val="FFFF00"/>
                </a:solidFill>
              </a:rPr>
              <a:t>Tap Tips.</a:t>
            </a:r>
            <a:endParaRPr lang="en-IE" smtClean="0">
              <a:solidFill>
                <a:srgbClr val="FFFF00"/>
              </a:solidFill>
            </a:endParaRPr>
          </a:p>
        </p:txBody>
      </p:sp>
      <p:pic>
        <p:nvPicPr>
          <p:cNvPr id="13316" name="Picture 5" descr="http://s3.hubimg.com/u/4832810_f4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825" y="76200"/>
            <a:ext cx="250983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4724400"/>
            <a:ext cx="2951163" cy="1300163"/>
          </a:xfrm>
          <a:solidFill>
            <a:srgbClr val="FF0000"/>
          </a:solidFill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IE" sz="3000" dirty="0"/>
              <a:t>When you use </a:t>
            </a:r>
            <a:r>
              <a:rPr lang="en-IE" sz="3000" dirty="0" smtClean="0"/>
              <a:t>a standard toilet </a:t>
            </a:r>
            <a:r>
              <a:rPr lang="en-IE" sz="3000" dirty="0"/>
              <a:t>you </a:t>
            </a:r>
            <a:r>
              <a:rPr lang="en-IE" sz="3000" dirty="0" smtClean="0"/>
              <a:t>use</a:t>
            </a:r>
            <a:r>
              <a:rPr lang="ga-IE" sz="3000" dirty="0" smtClean="0"/>
              <a:t> </a:t>
            </a:r>
            <a:r>
              <a:rPr lang="en-IE" sz="3000" dirty="0" smtClean="0"/>
              <a:t>9 litres of water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4606925" cy="1131887"/>
          </a:xfrm>
        </p:spPr>
        <p:txBody>
          <a:bodyPr/>
          <a:lstStyle/>
          <a:p>
            <a:r>
              <a:rPr lang="ga-IE" smtClean="0">
                <a:solidFill>
                  <a:srgbClr val="FFFF00"/>
                </a:solidFill>
              </a:rPr>
              <a:t>Did You Know</a:t>
            </a:r>
            <a:r>
              <a:rPr lang="en-IE" smtClean="0">
                <a:solidFill>
                  <a:srgbClr val="FFFF00"/>
                </a:solidFill>
              </a:rPr>
              <a:t>.....</a:t>
            </a:r>
          </a:p>
        </p:txBody>
      </p:sp>
      <p:pic>
        <p:nvPicPr>
          <p:cNvPr id="14340" name="Picture 2" descr="http://itthing.com/wp-content/uploads/fish-bowl-toil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96975"/>
            <a:ext cx="16573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green.apartmenttherapy.com/images/uploads/9_21_2007-but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0" y="111125"/>
            <a:ext cx="326231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 bwMode="auto">
          <a:xfrm>
            <a:off x="1908175" y="3405188"/>
            <a:ext cx="0" cy="110331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343" name="Straight Arrow Connector 7"/>
          <p:cNvCxnSpPr>
            <a:cxnSpLocks noChangeShapeType="1"/>
          </p:cNvCxnSpPr>
          <p:nvPr/>
        </p:nvCxnSpPr>
        <p:spPr bwMode="auto">
          <a:xfrm flipH="1">
            <a:off x="5508625" y="1446213"/>
            <a:ext cx="792163" cy="2127250"/>
          </a:xfrm>
          <a:prstGeom prst="straightConnector1">
            <a:avLst/>
          </a:prstGeom>
          <a:noFill/>
          <a:ln w="9525" algn="ctr">
            <a:noFill/>
            <a:round/>
            <a:headEnd/>
            <a:tailEnd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5435600" y="1446213"/>
            <a:ext cx="1296988" cy="687387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5" idx="0"/>
          </p:cNvCxnSpPr>
          <p:nvPr/>
        </p:nvCxnSpPr>
        <p:spPr bwMode="auto">
          <a:xfrm flipH="1">
            <a:off x="6696075" y="1557338"/>
            <a:ext cx="815975" cy="184785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5-Point Star 14"/>
          <p:cNvSpPr/>
          <p:nvPr/>
        </p:nvSpPr>
        <p:spPr bwMode="auto">
          <a:xfrm>
            <a:off x="4572000" y="3405188"/>
            <a:ext cx="4248150" cy="3235325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IE" sz="1500" dirty="0">
                <a:solidFill>
                  <a:schemeClr val="tx1"/>
                </a:solidFill>
                <a:latin typeface="Comic Sans MS" pitchFamily="66" charset="0"/>
              </a:rPr>
              <a:t>If you press the smaller button only 3 litres of water is used, 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195513" y="1196975"/>
            <a:ext cx="3313112" cy="3159125"/>
          </a:xfrm>
          <a:prstGeom prst="ellipse">
            <a:avLst/>
          </a:prstGeom>
          <a:solidFill>
            <a:srgbClr val="FF6600"/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IE" sz="2000" dirty="0">
                <a:solidFill>
                  <a:schemeClr val="bg1"/>
                </a:solidFill>
                <a:latin typeface="Comic Sans MS" pitchFamily="66" charset="0"/>
              </a:rPr>
              <a:t>The toilets have a dual flush system.</a:t>
            </a:r>
            <a:r>
              <a:rPr lang="ga-IE" sz="2000" dirty="0">
                <a:solidFill>
                  <a:schemeClr val="bg1"/>
                </a:solidFill>
                <a:latin typeface="Comic Sans MS" pitchFamily="66" charset="0"/>
              </a:rPr>
              <a:t> wh</a:t>
            </a:r>
            <a:r>
              <a:rPr lang="en-IE" sz="2000" dirty="0">
                <a:solidFill>
                  <a:schemeClr val="bg1"/>
                </a:solidFill>
                <a:latin typeface="Comic Sans MS" pitchFamily="66" charset="0"/>
              </a:rPr>
              <a:t>ere the larger button takes six.</a:t>
            </a:r>
          </a:p>
          <a:p>
            <a:pPr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79388" y="1700213"/>
            <a:ext cx="3960812" cy="990600"/>
          </a:xfrm>
          <a:solidFill>
            <a:schemeClr val="accent6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IE" sz="2800" dirty="0" smtClean="0"/>
              <a:t>When you wash your hands you use 2 litres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Did You Know?</a:t>
            </a:r>
            <a:endParaRPr lang="en-IE" smtClean="0"/>
          </a:p>
        </p:txBody>
      </p:sp>
      <p:pic>
        <p:nvPicPr>
          <p:cNvPr id="15364" name="Picture 2" descr="http://t2.gstatic.com/images?q=tbn:ANd9GcTTRV2wyyFjotyIoVWJSXm_zUEjX_E7oVhNmNd1Arah1KvgG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557338"/>
            <a:ext cx="28130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708400" y="4194175"/>
            <a:ext cx="3475038" cy="1385888"/>
          </a:xfrm>
          <a:prstGeom prst="rect">
            <a:avLst/>
          </a:prstGeom>
          <a:solidFill>
            <a:schemeClr val="accent6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sz="2800" dirty="0">
                <a:solidFill>
                  <a:schemeClr val="bg1"/>
                </a:solidFill>
                <a:latin typeface="Comic Sans MS" pitchFamily="66" charset="0"/>
              </a:rPr>
              <a:t>When you fill the sink you use</a:t>
            </a:r>
            <a:r>
              <a:rPr lang="ga-IE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IE" sz="2800" dirty="0">
                <a:solidFill>
                  <a:schemeClr val="bg1"/>
                </a:solidFill>
                <a:latin typeface="Comic Sans MS" pitchFamily="66" charset="0"/>
              </a:rPr>
              <a:t>4 litres</a:t>
            </a:r>
          </a:p>
        </p:txBody>
      </p:sp>
      <p:pic>
        <p:nvPicPr>
          <p:cNvPr id="15366" name="Picture 2" descr="http://1902victorian.com/Bathrooms/oval_sin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05263"/>
            <a:ext cx="2165350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307975" y="1700213"/>
            <a:ext cx="8062913" cy="800100"/>
          </a:xfrm>
          <a:solidFill>
            <a:schemeClr val="accent2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en-IE" sz="2800" smtClean="0"/>
              <a:t>When you brush your teeth you use 1 litre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Did You Know?</a:t>
            </a:r>
            <a:endParaRPr lang="en-IE" smtClean="0"/>
          </a:p>
        </p:txBody>
      </p:sp>
      <p:sp>
        <p:nvSpPr>
          <p:cNvPr id="4" name="AutoShape 2" descr="data:image/jpeg;base64,/9j/4AAQSkZJRgABAQAAAQABAAD/2wCEAAkGBhMQEBUUERAWEhUUFBYUFRQXFBIVFhQWFhAVFRUWFRUXGyYeFxojGRoUHy8gJCgpLy0tGB4xNTAqNSgrLCkBCQoKDgwOGg8PGiwkHSAsKjQwLy0pKSwsKTAtLCkpKi81LCotLCw0KSw0LCwsLS8pLCksLSksKSkpLDUsKSwsLP/AABEIAOEA4QMBIgACEQEDEQH/xAAcAAEAAQUBAQAAAAAAAAAAAAAABwIDBAUGAQj/xABIEAACAgIAAwUFBAYHBAoDAAABAgADBBEFEiEGEzFBUQciYXGhFDKBkVJygpKxwSMzQkNiosIVc4PRJGNkk6OlsrPD4RYmNP/EABoBAQACAwEAAAAAAAAAAAAAAAADBAECBQb/xAAxEQEAAgIABAMFBgcAAAAAAAAAAQIDEQQSIUExYXEFEyJRsQYjQoGRoRQycpLB0fD/2gAMAwEAAhEDEQA/AJxEQIgIiICIiBh8T4tTi1mzIuSlBoczsFGz4Dr4n4TScG9pPDsu0VUZatYfuqyXVcx9ENqKGPwGzIZ9rHHWyeJ2qzE14x7mtfJSFBtbW9EliRv0UCZ3DvZgeVGvuZG0rFEAUq3RgA/U7HTqAOo6SLnmbaiF3+FrXFGS9tb8I0ny20KpZiAACST4AAbJM5kcey8nZxMcCvrq23pzfFV2P5/HU1FPe5FlaXZFj1s6qy65VZdHYYhRvetfjNJ2l4tfmZF1S2tRj47mkV1kqXK9Cz6I6egPTWuhPWXMceEVrzWnw+Stjxc8zudRHjLtquNZOPr7bUorYhe9rP3CfDvF9D6idIDIs7BZbnItwLrGtpepmUOS3IRyn3dk8oIbw8AVBGtmdt2PyGOOa3O2osakn1Cn3fodfhMW+KJnWpidTDObF7q3LvcTG4lvoiJCiIiICIiAiIgIiICIiAiIgIiICIiAEQIgIiICIiB8tcSHPxC3fXmzbd/EHMYfwk8ZWP7zePifPXn6+MgXjTd3m3t4cmXe37uU5/lPoi6oMd6HXqPd5vHqJBi/mt6urx8axYf6f9NMKhv7ygggg87swIOwevnMLtO2KrnIejWRyAmwNYiPv3ATWDq0gA9DsfcBJ2BOjWpvAF/wAX6EThe0GK2dxRMRWKqug56EqAnPY3TpsA8o+LCWIty/F8vqp8Nj5763qNdfRm+y3hrW5F2Y40oBqTfmSVL6P+FVVd+ZLek7DsiOZLrfK7IsdfioblBHzIMtZNQ2mBijukVB3zL/AHdXgEU/pv16+mz1M3+PjrWiogCqoCqB4AAaAm8brSd+Nv8Av3aZ8vvcnNEajt6LsRNN2u4hZTiOaGC3uVqpLDY7yxwqkj0GyxJ2AFJIOtGNC3MTicLjr1/12PnsSCCy8uSvXoSDjv09RtFI9BNXxXtXbiqbqEzilZVrFyqVWk1hgLDz2lbgwXZHKW6gbU9YElRPFO57AREQEREBERAREQEREBERARAiAiIgIiIHzR2+xTXxPMUjl3ezAf4bERwfx5iZNfZbMF+DjWbJLUV83XXvqvI/n+krSNvbPwruuIraB0yKFPj4vS3dt08hyNT9Z0Psp4mHwWqJG6LSADo+5aO8XofLm70fhK1J1lmPm7nE195wGPJH4Z1LuDygjeh+s7kfXp9Zx/YJA3Ec/Ib+7Lrv05rnJ1+zWJ0pt0djY+S8v1I1Oc7NKU/2wP7Qdm8t6ZbWB+pljW7Vjzc3DblxZPSPrDrOyCFqDc338h2tY/DmKovyCgTezTdkG3hVfAMPysYSz2245Zh4vPUPfZ0QHkNhUE7dlrBHOyoHIXfUjz8DNliZyTHmqR4N/uaLjg7y+pfKtWs/bcGtPyU3fSc9w1ftSCz7fkZA0AXTIFab11BXGSvkb4HrMy0PjkOBZdTy6c81t91RBJD6Yl7KyOhC7ZSAQGDNyxMt5VggjwnO9s8YDCyOnTujzfq86B/8vNN3wzjNd6bosW4eZrYPr4MF6qfgQDNB24yQ2Ldjjrdk1PTTT/eWPYhUaTx5Rssza0oUkmB3gns5mrtmlQAy6LcUAAG08ttHn1N9RIQdPGwJ4idHTcrqGVgysAQwIIII2CCOhECuIiAiIgIiICIiAiIgIiIARAiAiIgIiIHA+2TghvwBco22K/en/dMOS38gQ/7Ejf2ecX+z5oRm0l69y3kA/Nuo/v8Au7/xmfQORQtiMjjmVgVYHwII0R+U+au0PAGwcm3Gfr3Z9xj4vU3Wpunny9D8VaVM+6zGSOzv+ybVz0vwl/xdY9UxXvr0/FnH8Jqlyxi5X2nXPTdX3OUq7Yqo6JcAOrADo2vLrOGX2g5C1++BYVU7fnZC2l8W907b4jW/SSfg+z9rEVsnLt5iASlQSsKSBteY8zHR2N7G/QSet65I3Vzs3D5eDty5Y8f3hX2b4ymITjuxdWbmosQGwWK/3eXk3vZ8x57HlLXtCv5rKavIK9pHx5lRfoX/ADnQ8F7KY+IAKlYlSzAu7uQz9GYcx0pI0OgH8ZznbFN5q9PDGHX/AI7f/U6GO8ZMsW117+rmZI+GYhyv+zFL94AUs8O9rZ6rdehsrIZh0HQ7mbi8Zy6rOSviK2OAT3ORXRc/rstUa7en4yninerURjjdzkV1k/dRm3u1zroqKGb5hR5zE7PdhVZjViU1O9T/ANPn5CG1lu6Ny1qCGa0bBIDKq7AJZt6sZ/dxPWEOOLdpZ2flvkdcvhfD8tunNZzW1OdeGuepyND1cy5w/jKYgIx+BrTsaY05GCvMD5FmKuR8DLvE8K3BdFy7anrs5gmSqdwquqNYa7kLsF2isVcHR5SCAdbx++servK8TL7tl2lwxlsHX7rijvO9Yef3BsdfCQ8nDzG96SbyQv2dq72+5w9kPrZmY4H/AIIdvpNx7MCypk1vyAi8WBK+YVVi2tSVrDeA5ldjoAFmYgDc4fB4rcLq1tenJx8hjXVlUoa+S4LzCm6sk8jEDoD18PiJ3HYpuXKuXyeipx80utU/Rl/Oa3xY/dzarNbW5tS7eIiU0xERAREQEREBERAREQAiBEBERAREQPJwXtZ7Jfacf7TUu7sZWJA1uyn7zr8SuudfiCB96d9Ld9fMpU+YI/MamtqxaNSkxZLYrxevjD5aevmUjx5lI/MdP5T6Y7PcS+04lF3TdtVdh14czICwHybY/CfNdWORpfEr7n4oShP5qZNfszzSeHJXvrTZZUddNDn50H7jrKXCTq1qvVfaCsZMWLPHePr1dq94E43tSu8ut/0sexdfqX1N/BzOkmj7UVf1D68LTWT6C6pk/wDc7r8p0sc8tol5C0bhoOIXtVU7p1cABBokd47rXXsDy52U/IGdhwnhq4tCUp4IuifNm8Xdj5szEsT6mcpnsEFbt91MnGdv1RkoD9WB/CdtqSZrTMsVjTjOO9oac6yzBrVnux7qLWVkVkcU5VRuVASeYqvNsEDwOt6m04j7RaMfPTDcMWflBfQ5ENn3A3XZ2CDvy2PjrC4P2CGPxO7N73mFnOUr5dFGsO32fAjxAHx6+HWzxr2crk8SrzDbyqvdmyvlJLNUAE5T5AgLvfodePSBsyu23DUrU51Sasr5DkIANZFSuNlgene1/fR/EcuvAxwUiriFO/7deTT8CQce1folsy+2rE4b1g+9e9VC9N9bblBJ+HLznc16PrKx310GUPysovq/1r+Unpb4LQ0mOsSkCJ4rbGxPZA3Inm43A9iIgIiICIiAiIgBECICIiAiIgJS7aGz0lU0Pa7jDY9HMqqRzojs/PyVo7crWPydeVR4/PqQOsCFc9azkXtVoo19rIQNAo9hsUjY8CGBB8xozddksxi4xRdZUuRaGZq2Cuq14t7Nyt5bKU7+A15zU8QwWpuZGetxy1tW1TmxO6CmqtQ5A5iq1hd9fAdSZsexoX/aFGwCT3qISdcrtQ2j49dgMuv8XylCs8ufT12avvvZcW+UR+3RJ3ZnMe7GQ2aNql6rda/rKrGqc9PDZXm15c097XYpGBkP05q6muXz96n+lX6pr8ZT2R9y7Nq0NLkC5SPTIorsYE/pc/eH5FfWbbtBhG/EvqX71lNtY+b1Mo+pl95FyuZTWzNTYu0uFlYB8HGm569+TFNsPUBtdVl7h/aV8JOTMV7aUGkzEQ2EKB0GVWgLIwHQ2AFG8fdJ1LFJTJxqy45ltppsOiVIJrSwMrDqrq+iGHUFQZZHF3xv/wCokqPDLVSF+ByFT+ofw2wHIep9z7s3tO2dMvj3ainNQY2DeLHuGrbatN9no/vXLa0thXaKp68zA60DLXB+NDCoSjKqtTuUCLkVU2W0WqoAVz3QZqnPiUYDrvRYdZsasrvVDK3eKeoZW51PxBUkbmPxDidOMvPfemOPJrHCE/qg+834AzTozphZOUcy+t1R1pp5jVz1vW11zqU7xUcBgi1lgCQOY2HW+WYdl/NX3in3Vvpas+qV5VQL/Jj3hH+HlPnKvtNmf0rSyjFbq99imu7IXzTHrPvVo3g1raJB0o85f41jf9GuVRygUWcoA0F5KiygAeGuUa+UkrPTTWYdrRdyn4TMM1ddgYBh1BGx8j1Ezce3po+X8JGI34BxY0NTnWWMEyrOIDLLPYyAUWX2Y7KhJClK6GQBQNg+fSaziGRacjAKAnimU65Nhd7OTFxuSxu5ZQQFqCkgpoFijnfMQZ0fZDApu4dQLEqvUWW3JzKtiq/2zIZWG9jmXmI385i9tu5whZmC5MS7I5KLco97Zd3YQe7jUjam0hEG/dAA5j1EDqOyXGbLe+qvsrtei9qRaiisXctdbORXzNylHZqzokbQ+B2B0UijsBhYeTfUcNKKUxW75i1iW8QvY1Oga8r/AFaE2MSAzdRrSjpJXgIiICIiAiIgBECICIiAiIgeMdCa523s+f0/GZuS2l+fSYMCGOPYL1WVm2p6rHrYWr3NdVXeJYOmOa1C2Jp/vbJPQnXgNIOItXdXZWVDVWI6lgSgZXB24BBK63vRHTckn2r1AUUWea3Mg/4lLH+NaSKGGwQfMEfmNTl8VPLliXu/YVIz8Dek+cfrDq145xbgGdbfnVHLxsl1Nlleu7J5QqNWQNVMFAXlYDYAHkDJU4T20xc5QaL1PhuskLYCfJkPX8tj03Kuz3ExlcPx3OmNlCc/ToWC8rjX64YfhNBxf2WYGQSwqND/AKVJ5Bv15CCo/ACdSOrwtomszE9l3hCaq5SNd3bfWB4dEybAv+XlmevTw6TW9luEfZ6GoDFhVfegdtczDvebZ15+8R+E3i4wkVraS1jo0V/ZTEdub7OqMfF6i9LH5mpllWD2axqG568dA+99427LN+RD2FiD8RN62L6GWHTXjNYvtmaqQ+/Hx/jKWoD+6fBvcPyYcp/jPGEuVP1B9CPoZNWWktbwTtjhpgY72ZdS6x6gwNgLB1pUOpUe9zBgRrW5ynHe0GXxwPi8NrarHPuW5L7QMPNSf7KnzUbY+ehsTP7KeyXDYWZV3Pc1l957onlrULk2JrS9W8PM6+EkDHx1rUIiKiqNKqgKqj0AHQTKNy3ZL2Z38PxhUnFbfvFiopx3rXYGxWtqsV67O99fQGbd+x14JZOLZYfry864b1A61vuhQo9fAg/GdLQ21EuQNBwvs3YuQMjKyftFiVtVUFqWlK1cq1h5QzFmYomyW106ATfxEBERAREQEREAIgRAREQEREDHzPAfOYkyszwExYHL+0zH5+GXHp/RtVb+CXpza/Z3IVJn0B2nwu+wMqvXNzY1oA9WFZK6/aAnz53mxv1AP5jc53G16xL2f2Zy6rkp6Smf2X5PNg8m+tVjr8g+rQB++Z2CLs6kbeynM/pLq9/erSwenuMUb8dOn7skgZC1gu5CqiszE+AVVJJP4Ay5indIea9oY+Tibx5/Vz3ALueuxta5svMI+QzbawfySbdJpezHMMLH5zt2pSxyBr3rv6ZunzczaPbqa3jaGvSGUDLNyblpMk+cuM0iiupb72wnE9xT76j1ZR/mE9yPGYmRkd2jP+gjv+5WzfylmkIZbPsAS3DMZmGjZX3n/eu1n8GmfqUdlKSmBiqw0VxqFI9CKEBEu2eJ+Z/jN0TJwz0PzmRMbD85kwEREBERAREQEREAIgRAREQERECxlj3fxmHNhauwRNfAuUH3h+U+Z7sbumasnZqZ6ifU1u1e/wDLPpSfP/bbF7riOUuuUG9nUfCwLZv8SxlTi43Tb0P2fycvETX5w3Hs4z+TOp/xc9R/aQlfqqiSh2wc/Yb1UgNancKT4c17Ckf+uQNwziJx7UsHXkdH/ccN/KTp2muBbGrBGnv73w3zJRU92wf1+5/OZ4Wd1019u4uXPF/nDJJGzy9ADpR6KOij8tSm0zES0iVGzctTVxIsu80yC8xa5cLzXkZ2pvbrNT2gv5MTIb0x7frWV/nM936zX8Z0aHVvB2qrP/Eyqq/9UkirSZSDWgUADwA1+AmAx6zOubSmYE1asvDHQ/OZEoqTQAlcBERAREQEREBERACIiAiIgIiICYORXo/AzOlFtfMNQNfIe9qeB/08keL01P8Alz1Efki/nJjdCDoyNfa3jasx7PIrbWT6kMjD6c35yLNG6Sv+zsk4+IrMIqdPJunkZL3BOKnK+zOSSKeHVoRr3e9uu05HxAxtfJ5GdtIbxH4ztvZ4ipjWKPvd/tj6g1IE/LTfnI+Cr95p2PbdoyYa37xP1diJWupirbK+9nWnHDysWZXPKLLZjm6UF5pyM8y4Xmv40N1IPXKwh/5jjn+Uy+aWMvqaR65eJ9MpG/lNpp8MyxzdXe5b+Uoxq9n4CUAFj85nVpoalNuqiIgIiICIiAiIgIiIARAiAiIgIiICIiBbtqDSPfa3gn7JW5G+S8AHy09bqfryyRpyntSxTZwjK0dFEW3f+6tS0/RTNbRuEuG3LkrPnCDuadJ2HydWWp+kiuPmjaP0f6TlOBYl+XkJRSod3JA5jygBVLMzNo6AA9D5es2vBch8biC03VmuwO1LqSDospA6+BG+Ug+YIMr8PPLetu23ouO1fHfHvrEbSOHnoeY9ZJ8NH9pP+cuGt9b5G166JH0noOR47mXeeOaY3fCDdN4w/Nibsk2Sw77txh65mP8ARnP8hLTXy1XdvIxR/wBso/8AkjLWIxyVtu0JTrqC+Erngns4y2REQEREBERAREQEREAIgRAREQEREBERATA49h99i31633lNia9easgCZ88MD5Y7JdoWwMunJC85TfOm9cyOnK67Pgeux8QJv8VzxzjocK1S2WBzyn366qK1APMBoMeVevXRcAHoJJ3FvYzw69uZa3xySSe5flUk/wCBwyr8lAm07H+z7G4XztTzu9gAaywqW5R15V5QAq76+HXp6DUEY5jp2dTJxmO27xE88xryYOT7Nem6c+9DroLVovTfqeZA5+QcSP6eNXpxK7AOMbbqSxD45Cl0UKwfunfoeVgdBz6DcnWRHwDG/wD3HNPpjhvzqxxLtc1693ImlZ7KaeOrYxRvfdfvVur1ZCfrKwFg+ZBErNqH7tnL8HH+tdg/iBJJ4x2cxsxeXIoWzX3SQQ6ePVLF0yHqeqkSH+1HC7MXjWJg05NndZKKS1orudCbbVOmKhiNKviT5yzTi47x+iC2GezY2OR5r+Dof5zFbMK2UsD1XKxD+eZUh/ysw/GdJZ7Lsn+zn1ftYjf6bxL3C/ZhYt1b5GWlqVutnd145r5mRuZOZmtf3QwVtAdeUdZvk4qlqzDWuG8WiUgxETmrhERAREQEREBERAREQAiBEBERAREQEREBERARE83A9kQdn7T/APmWb16dxr8BTjmVcY7Y5ONbbjZOTallqkvpERaEXI624lvTa2UHu0BZmFoAJB3OK9l/Hddoi+TcN2d7SGa3veZuiVp32yLOiqobfvaHU7gfSUhb2iWFe1fDNfoY4/ezMgH6SX+J8SrxqXutblStS7H0AHkPM+Wp8v8AtD7bHiHFEyArY61BakKkmwIt1jCzehp9OToeHQbPjMbZ5Z1vs+qVnsg7sz21Yr9kwXdSzG7+goFh51rWo011WDVa2XqbibOUKjEbB6iaOGtaaazeFW0oveBSSoflHOFJ8t7mWGTERAREQEREBERAREQEREAIgRAREQEREBERAREQNR2s7QLgYd2Sy83drsLvXMxIVAT5AsRs+Q2ZB13tK4mWZxmsp8Si1Y/Jy72VRWrOvgSSenUyeOOcErzKTVbvW1dWUgMjowZHQkEcysAeoI8iCCRIwzvY7aH9wK67PWrI+y+J3s0vj3Kp+CMq+irIslbzrllf4PLw+PmjPTe/DyR/2p45l5wr+0W9+a7AE3XUqgEqefkRRskAgg/TwmtxeBG6/VFTW2g7CUI21O+jEKTydfMkASVcL2U2q3v4q2r/ANfxGwgfOvHxa+cfAnrOs4b2It7sV3ZCVU6G8bBq+yVMQCDz2czXNscu9Mu9ddzWtL6+Kf0T5eK4WLbwYv7u35R/lqM7Ds4xwfHdktZ62BupD92cju+aq3kYNysd7sQkkEqu+hMjXinYwqDZQxyqqj/SEIyZWKf0cige+muvvKNdN6A6z6MxsZakVK1CIihVVQAqqBoAAeAAmu4t2YoyWFjoVtUaS+tmruQb3oWIQeXf9k7HwklqRZRw8TfFPTwnxifCfyfPHZnjOThbsx8jkLseY9LK3XbHmdT0sbqdHexv5767hvtnzq9d9XTcvToFaqwj1LAlQx9OXXynR8Y9lDuzMjVXs3Medw2LkEkDRe7HBqtO+Y7ekkk9Zz9nshyS2grAaG+bJx9b6b/plx+b1/uv+ch5MsT0l044ngMlfvMcxMR2lL3BuL15dFd9J2lqhl30I9Qw8iDsEeoMzpo+x3Z44GGlBYMVaxunNod5a1nKCxLEDm1snZ1szeSy4k+RERAREQEREBERAREQAiIgIiICIiAiIgIiIHhiImJCeiIiAnkRMhAiJgIERMj2IiAiIgIiICIiAiI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pic>
        <p:nvPicPr>
          <p:cNvPr id="16389" name="Picture 4" descr="http://4.bp.blogspot.com/_zx4XVEXzFGc/SwsI7kFgnZI/AAAAAAAABZs/ML9YGucmyQs/s400/toothpas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492375"/>
            <a:ext cx="21367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http://t3.gstatic.com/images?q=tbn:ANd9GcStFKu3HESfwM3f7d_lVMRCQl21TsyxOPFx9UM6hzJh4qlFG6L6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4221163"/>
            <a:ext cx="21907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700338" y="5084763"/>
            <a:ext cx="4572000" cy="954087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sz="2800" dirty="0">
                <a:solidFill>
                  <a:schemeClr val="bg1"/>
                </a:solidFill>
                <a:latin typeface="Comic Sans MS" pitchFamily="66" charset="0"/>
              </a:rPr>
              <a:t>When you fill the kettle you use 1 litre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Did You Know?</a:t>
            </a:r>
            <a:endParaRPr lang="en-IE" smtClean="0"/>
          </a:p>
        </p:txBody>
      </p:sp>
      <p:sp>
        <p:nvSpPr>
          <p:cNvPr id="4" name="AutoShape 2" descr="data:image/jpeg;base64,/9j/4AAQSkZJRgABAQAAAQABAAD/2wCEAAkGBhQSERUUEhQUFRUUGBcUFxcXFxcXGBQUFxUWFBUVFxQYHSYeFxkkHBcVHy8gIycpLCwsFR4xNTAqNSYrLCkBCQoKDAwOFA8PFCkYFBgpKSkpLCkpKSkpKSkpKSkpKSkpKSktKSkpKSkpKSkpKSkpKSkpKSkpKSkpKSkpKSkpKf/AABEIAPYAzQMBIgACEQEDEQH/xAAcAAACAgMBAQAAAAAAAAAAAAAEBQMGAAIHAQj/xABIEAABAgMDBgsECAUDBAMAAAABAAIDESEEEjEFQVFhcbEGBxMiMnKBkaGywSMkMzRCc4KzwtHh8BRDUmKig5LDU2Oj8RUWk//EABkBAQEBAQEBAAAAAAAAAAAAAAEAAgMEBf/EACARAQEAAgMAAwEBAQAAAAAAAAABAgMEETFBUWEyQhT/2gAMAwEAAhEDEQA/AKebLJQwgZdp3lNCoI8QALuwElpXrW1UT47qyzAqW/QZ6DvzoT2IKfv950O1hqpwaZ1r0sK7K+CkgAWMikfkmNnyHHf0IT5aSLo73SR8DgRaHY3GbXT8GgqRM6PKVFqLRPGat0LgBPpxf9rfUlGweAdnb0jEdLS4DwAV2nLOEB57Oqd6VGIJLuY4H2QkEwGPIoL037yUws+R4TPhwYberDaPRYLglmskR/QY92xrjuCa2bgrbH4WeL2tI80l3BsM5h4hbCEdXeT6KTjsLi7tzv5Qb1nwx4BxR8HiotjsXQW7XOMu5q6w2EdI7j+anDS0Tnhq1qTnNl4h7S+GXNtMG8MGlrwP90qdyqmXuLy3WOZjWd9wfzGe0ZtLmzu9oC+msiD2c9ZTCSz2XxrOYnmUtCKL6hy/xd2G2T5azsvH6bPZvnpLmyn2zXPMucQLhM2O0AjMyMJH/wDRlO9qe105JDgyqvYGE03y1wKt1jPvFniNb/W0X2f72TA7ZJG1ppI9yQMap2ih7UGxu1MbOJjVgkPIVmopGwwNHgiWQ66lMKZitdITEKWWy1NbiUwMYzlQ5sFXsoCZGxVqb/8AyDK44HNqT7IVhZaGX75ABuyArMATqdqqL2q7cBrjLI1ziGzc8kkymQ4jPqA7kdqnVkyHBb9G9tJPgKJ1ZrMG9FobsAG5KnZegt+nPqgn9EQMuAwTFhg0dckZVoNetVUOWQT+6qdln2qsOy250Nri4tm97TKlAxpGGslaQ8rtJ6c9pQlrdcb0i0dZ3oSoYmUoTM8+q1ztwSDlQdCiNprIS7VdJYmZaa7BsSWktujxM/BbxcpgMe+UgwAmetwacEla9x+kOwfmiTYr0GM1znEPa1uak3jBSFWfLzHQ4kQFpbCIBINKyz9qgfwnaBMXZdae4IewcHGssUeCHOIeQZmUxVn5JQ3gy1jCGkkznzpbhJBMv/u4nIBvc4+qlZwmivIAEgSB0QJ1wqqueDkSfRZ3Zuyab5IyOYd2f9YMhOQqNKg7Fksygk6C5KLJwwP8yGNrD+E/mm2TvgH7SpFpg8zs1/oiRpdLJwns8SgiNaf6Xc0+ND2JoHTXHGZNDqk4k5taY2CK+D8OLEbqvU/24I6XbqRCrOXeLywWqZiQGtefpw/Zu2ktoe0FL4HDWKwc9rYgGjmnwp4J3k7hXCjFrbsRjn0Ac0yJ0BwoouTcM+Kxtjgvjwoxcxspse0XpFwbR7aHHQFVrLZpNFF2LjOsjf4KIRNvOZQEgOm8ULcCuWw4RDRRbxZoR1FpXSpnN/dFAYwGZbAm5ztiQW9spK0TrhqVZykOcioueKFWng3Zy6yQpCdY3i9VxzOadhXRuKywCLZ2A5i/7wrJJIdgeBVpxT6wwPdSCP5mHY1Xu1cHW0oMEC7IwDmw9JLv8XfkgKn/AAw5IU/mP8WNXpsLQ1shjOfemXCayGA1rWkAlxNa4jCXYpMn2PlobXDCQPfXfMdiUTHJ7dmyiFtVllK644gVriZJVlbhsIVqfClNjJgubWdJg1IGMu/PgrG+yOLYb7pAdcdI6HSPqlGTLMAAmLIQuO+x5goXQ5AIxrOafs+ZBb2dnsomz1al5bVNoML2b9nq1BclVCDCEt+RkW7R5gimtW92rdo3qS5ZP+AftKqRrISxWzJ/wD9pII3Q7FYmkVmsQlU/uaMbY2jN3rWy4IiLikNC0BpkAOxSWATj2bruPcwqGJgUTkls49nnpiHuhoUecaDvcna3wx/mD6LmwFKro/Gk73PbFhjzH0XOIj5gBOKoaNZBIoOLZhOlUQ+M4L2HEH0m+GK2GRWa1XcpQAXYBWApBlN3OoioBFbJjq5iuq8STb1nbtd94VymJVp2Fdc4ivlRtd94Vik1ynbrULREuGE6HfcAHBwc2WFQCCOwKSFlV8hFLDeaSLuci6aiuia9ykQI0Tru3oLKOUjBhCIxoeREaACSAZ0NRqnRIj3hbZ3RmQniTXktc4Ezkeia55eijyYXsybFDQb5cYRpUExXteZZqT71nCC3P/hoTmNAiPEwCHODTMEzAqQBPuSXIXCeMx7LKyCYroh5cxZ0aC8l7C0ipFRQ6FFeclcCrKWw4kSzwnxZB15zGlw/pqRmEkRaLECyJSoLZd6esYGyAwEgNgolkIXhEAzuG9YJHFsclMYcgBrbvRtrs0kueX1z1bKVM9arQFNbzHbPVqCLaoqLAJhPAJBIoRiKtwSWyWSIAREN4zx0jWpDy4aQpIDgXCRBSi2ZILyCHOaW4EE+IzpnYYEiNoSl0sRlAdsduVVtOVGBmeoxlqmrXZB7B2x25Utl2rdGGpGJoCx5ZaQLoLtYIkobfwquOrDMiaGcwNZAwFK7VHDsoY4NaAAiHwAcQDtCQx2UnmkmjvKc5Ei+3s2sxPu0qbDTXI7fb2brRPI5FSLjbjXbG3XGYP8AF5XOjGoJ6F0Djf8AloWuM3yRFzxwF0VzJx8VRvizkBL961giTxAppJWsNtcFuAJCa2HhhFV/KcM3lbSd6rOUviFFRS6Cbp2LqvEkZWQdZw/8hXNYsrh2FdM4mm+6jru+9KwR3CCzX7S8Tk5riQdV7CXYjIFlDgxr8L4JzYSmZoLLplbzrveYplCMmg6Lx/xKmY2tkJrjDEgW3pAZpXx6L3gnB5NsXmy95MjLEENdTvK8A+Dtb5mqfJNt5RxhOaLsOPIZ7zTA5SoOtyq1FmLkFYmSvdbwUgyfDzNl1S5vlIWljsd0mgmSJHPKenFZIiPAvNKSth86X9w9VYnCQKRFvP8AtD1VFU0SHKmr1CCLExiDy+oQZFVoIOSWwhyc2WlSBqkI5zVJYLKPYnY7cqfDPOOxXGz/AAXbHbiqXC6T569ysfk0otPxApyVFaG88KYtUGzCnGSm+8WfbE8jkohtTnJQ94s+2J5XKJXxwn2EHXG/A5c++jnw1roXG78KAP8AunyFUC5ROPgqFrToltWGA45vFGN0reHOS2GoqVW8oDndyskd88ZHbXeq9lXpKqLX9E7Cuo8THyg67vvSuXPq0jUV0/icMrIOu/71c6R2XW+/n7XmKZQxzP8Ad5SgMsj387HeYpjCbzRtduSIxv8AI6zfM1TWWKDaBdHRAn1hAhnt+IFEwfA6zfOxC8DxetFonmixfAWdg8pQSmDw2tLGuvRocRwmR7NgF0EACTc5rnzK28DsvRLVDe6K1rS14aJAiYlPOSpjwTsp/ktGwuGjQ7UO5G5MyXDgAiGJBxBNScKZ1WyxnHGy+jomBSQ9P7Q3FO3lJXDn/aG4rMboiId3qEG9FxRu/JCuWoGMCkd0mqILZuLdqksNn+CdjtxVKZ037PRXaz/BOx25UpvTfs9CrE0rtHxFOh4/xEQoN4Kb5M+Ys3+r5XpPCKb5K+Ys3+p5XqpLONwTh2cf9x3kVBAV943BzbN9ZE8gVGMKoqnHwVq51FIyNJaT1YLNgC32Gr2aEiypjVWV9mJNCFXcpWZxM6Vr3qqLmCh2FdL4oD7oOs/70LnJsxkc1DnXReKH5QdaJ96FhGmWPn30wveYoyBFfybTdAdM829TDSgsstJt7u3zFF5KsphwwHEHnvdi4yBJMpurRSiK0ZUIZDcGi81zqHC8xzScKmciEPxb2p8QR4oYJOiPJmbvOc9zjIVpQDsRUIQ3sgXS1zcZjnA9Ekzzz060fwGsYhQnsBvAOoZSnMl2G0lF8KyMJlUS7Z+K3b+SR5Z4Tss8VkNwnNrojq1axgJcZbAcccE0yZb2RobYkMza6RE6eCyRcTApI90nTP8AV6FOYuCRWmCHEtdgT3CRVFRV8ETFQRQ6Qg/4lpcWgguGIzhaZJt0KLC9g8va2628Qaza14NcaOC8ZYmteX1mRI6MZzlpWgliRg0EuMgBOZ0LeBFDrpaZg1B0jSoI9lDxIkyPhWdCprNADbrROQ0mZ71JY7OfYnY7cqZEeGuiE0kCSTmEqlXSzn2J2O3KnWyEC+IDUESI1EIxNVyBlBkV02GYmRgRhtRdttjYTC95kMMJkk5gEIywthvk2gJmc9dpRdtsbYjbrxMY6K6iO3vSE1lih4Dm4GoTnI/zFm2RNzknskENaGtEgKAJxkf5mzdWJucqks423yFm1vieVqpLnYbFcuN93yvXieVipMSKAE4ivWHFeGdEO22NzkBafxzf6lsGbH1SXKDjPUJJxCok1uMzo9VVAYrqO2FX7il+UHXifehUCMRJ2whX/ik+THXifehYqN8q/PO2HzlEWv4QEwL72wzOeD3Na4U0gkdqHyoffndo/wA3KaK4RYILDeuvvCVZuhOD7u3mkKUTPsLbjWtkwBrjQCXSY3DNROOD1k5OHLSGnvBd6pHFtzXw4JbNrYrZTcLsmksJvA4U3K1QAJmWFJbJUWaYHtmRIUWI2I8c5olOlRWh1VPeUbChhoAaAAJUG1C2rKsOG9jHmTolG6zo1nUEY0zlKopVBSOFFV8vxiyBHcHBpayIQ4zk08m/nGVZDGmhWl+Cq/CCx8tZ40Og5SHEYCcJuhvAnqqqKi7BZGw4MNrQ0AMYJtAF4hoF7ATnLErHBR5IyiyNZ4ToZmA0MNCOcwXXCR1hbmIJynUZs/ckPAt2GrVGXgVJkBpzLaHEBLZGaUsUH4DtjtxVUj9Jx0hWqH8B2x24qpxH80k5gQiGkUYe0CJKGe8GICCCNVUU52mm1SbwcUzyL8zZ+rE/ElkHFMsin3qz9SJ6qRBxzY2XrRfKxc/iOwV946OlZOtF3MXPo2Zax8FRmIVvyyhXqe0e39eZIMonnJyDVJMq0fJNASI4Bh/VdJ4p/kx1on3gXMog5jtk10vimPuY68T7xqyjjK8Odud9rzFHZJsTYUNjGzleca41qQg8p/Ou+153IyPaOTguf/SHu7Q0y8ZKRdwhsRi2UBjjzIbiZEgymwGolWRno0iSuWT4V1oE5yDRPTzVWeD9l9gGurOHFJ1icPfLxVgyHEnDkcWcw7WTb6T7VmmBcp8GBGtMKPfcDCmLszd5zSxxu4TLTKeKc2KyiG0MbOTcJmZxnitwtmoL2MUkjwbxunOfRydPCVHpjrejlRNzAusa2ZMgBM58Utg5MDYjokzNwkRTTPHFNo+Lf3pQzkgDa7JyjS0mQIIwn4GhUlmgXOTaCTdkJn9FKsHSbtUlhHy7+q7cVTIkPlIEZu0T1EK5N+Xf1XblSYDnXYoEpSM56pqhpBk7J3IkNBJBJdmGOwI3KuTuWh3CZVBwBBlpBxx7wDmW8ucNiLIUEWTrNcY1s710Snp7Am2RPmoH1cT1QMIVCOyH83A+rieqir3HR0rINcXcxUZ0ESGtXjjm6dk2xf8AjVI+iAtY+CoHwQTQSUdwBTqMsT0jWGyRrJIMp1dPfJPXVKr9ox0poDFpuOpmK6LxTH3MdeL941c8jYFdB4pfkx14vnasE+ymQLW4mf0vOSvRbIcazgm8GOiXNBMnDuFJ7FvlKGP4snW7zFSR7G3kmsADWufKgkAXNLb3eVCGGQxPk6SnDfQ5plgkjsltk539wY/tu3HeUHtQGQo1W3hItbEDhokWEy1Jlk14MyDRoa3Veq50tkwOxFaMAvQtQt2hZTaIKJO50nCdBP0cm8U0SW02e+bpwJl2ScmKiorgbpFR+hQxiDCYU3I3WsaDgJeBQEDJ12I597pCUu2eKQnmFr9Jm1DZRsjojHMBlOk5kbqhb2eAWcm2c7shPSpLM35d/VduVKsLJ8qNTldG/Lv6rtyo8IuPLBpk4ggE4AkGSIaGe3nhFFKcmworJNjEl0zWpptzqfLhi8n7Gd6YnKU7tZynTGXZNaBhCxCNyH83B+rf6pdYC64wvo6QntTDIB98hfVvQle45unZP9X8CpDsAr3xvfEs2yL/AMao1oFEzxUO+INXgtXuwkQh3MGZanYFpHwb+ar1p6ScPjOpXcktuneNVWh45vNJ1FdA4pflB9ZF87VzOI2mNF0vinPugl/1Iu9qyVytNinHL7wABcJSz3zVFw7O0ua0yIM5gih5pzFLLWJxInXdvU0Ccm9Y7lBNByax0RrXC81vKEA4dJolLRqTdkKV4NkMABKg7Al1g+I3qxPO1NAans3LNaiMQon/AFB2MHqVJYIpI5xmQZeCEtOV2QzIzLsJDNtOZQNtpDLwl/V2qR6UudC9q0aT+FyBbll8sAV7DymSQ8gTa6Xe1yukY2mFz2j94OUTrMVHFypOUQjAylPUfzWrcvNzgjsBSG5s5UcSFJ7dvoVIMss/YUUXKDC5sjn3zA8SpHUP4DtjtyqFkhnlHhW1kQCA4uMhIzOhV6HYm3i5j+lsI3oJVaWHlexT8mdCIiZJiF05sPeCvP4KL/TPYQkIYcIzUvB75xn1T/RTwbBGP8tw203lR5BhytjdUJ/opK7xvO9rZdkXexUq0YK38chPKWWWiLvYqY50xVM8VL3LXBEmCCcVqbNoM+xaAsgJVb285OIjJb0otoJM5IpAPE6LpPFP8p/qRd7Vzgtln9ZrovFM+dkH1kXe1CXC0fEidd29Swfo7TuRMbJT7zjMScS4dq1suSgx7WCl5znmU8SCTioRJYviN2RPM1MxiezcgzADI7QP6HntLmlGNxPZuWa1FTym88u4f3elEbY482luj1wQ+XWSjz03T6IJlpuRm6HC6d43eK0DxopmXgGHWHlcvIb5ETnIqdzBMdb8LkJpGbzR1vQoIw9SYxhQbfwlQXFIJdUYPPZ1m+DgUcWKHkvaM2qR3lA3rHEGlrtypsGGQBgrpEHu79hVSLJO2qTURnDOQr3kW1h8BpDg4gSMsx0FUWIAp8m5RMCJeGBo5ukfnoUl2ixDI0wBzhV7JA98H1Tt4T1lpa9hLTMOaSD2JBkh3vZ1QjvClFR44n+1suyLvYqZFNArfxyEX7MSZSEXNrhqlviiQ5ww/dUxVoBNSCHrUN8aQpWkbVoMiPM6d6Bt8WTuxGaEHlLpdiCCiHE/sLoPFC73UfWxfwLnUcyB2LoXFNEDbICcOVi/hQnXHmg2fmhZ+3ZsO5y9blCG4CT24ZzLfJaz9vD/AHmcoMtXzLeo7e1EDE/vMh7UfeW9R29qIBWa1EVrsjXAzaCZEAnEKm2uFJzOsNxV4eaYFU62zvigo7TtTBTd+bajYnSbt/C5L4rzJtPFFiJVtDj+F2hSSWjFu0+VyhuKSO/A1xO4qMRBpHepNHABaNHPb2qWJhNA2aG8ObKUp0BzNvOn/jKSLejIsUQys7thVYtzAKlWaL8u7YVXMot5qhUJYCJoWKjWNJEgJrG5Ln0j2D81oMyFljkyWO6Dpy/tdLcd6IyBEnbH/VHzNUMWA1reaJL3g4feon1X4wgqvxxn2lm2Rd7FQTEKvXHEefZT9b/xqhTqmF6WAmZA7googqt3PUb4kkpIcqGVAB2JVlO1OJFT3qQGnal1sfUrNPTx8fDWuucX0AMsMM1N+9E2FzpSGrmjvXG4h9F3DgxCu2OA3RDZ4gH1RFT6GQjbK+64OBqKy7JVHaUuhFGQ1pgyNpJiB5AoC2Q1y/JFNygM4SloUrBrO/eomZt40FJ41iaX3pnTKVPFEiaka46PH9EFAbMac5pkpw03m0z5uo5b39R8PzXol+woPI+IoR/6KiMs/j+qnImdKzkQcQpBiBoCxjecPz1FSixMBmGgHZJbGHgaqQwtnBI0gpRbbEbtSO0fqnUAc1bthau39UIog2Z0hJs9kxvoiGZNccbrfH8kxvjOfVeGMMwUegrcjs+lN3gPBTfwrWA3WtbsABPbnWxjFRRCpOZcbkKZszjQXntFazIa6tNAVBiMApXwXQ+Nts4UCQwin7srnMSJo/8ASUhe12rvO5bMIHS8CtHRF4YoUhlnyDEdg0y0mgUcXgfFcfojt/JdJtj2t6IHd6IFzp4jwXyM+Zn8Pp4cXH5UCJwIeBV3cJeJV8sOXCxjGGG8XWtbOjhzQBOlc2heth7O9eCFXBZw5mzH9by4uvL8ObHlYOzeib2eMCqkGalMy1Obgu2PP+8XHLhT4q5NKlBVUh5aeEZC4RyxavRjzNV/HC8XZP1YgVsHpNC4RQziZIlmWoZ+kF2m/XfMnK6dk/yY8otmvQkO1sOBHep2uC6TKXysXGz2JbyzlFosu60spP4g6Ss/iD+wFEW7FreUjCDHMp/vuWxizQsF3N7VIHKSYPWXlBEjBvSIG1BRsttHRDndkh3mvgueWzDH2umOGeXkNL6htMdrRNzg0aSZJLEys92cNH9uPeUvjQwTMuM9JmT3ry5cvGfzO3ox4tv9Xog4yYxtDITYHOLYl4k80XbpFC6UzMhUGJk6MK8m7sIduXTrdBkKV/exKXwP7dy8/wD25y+PROJhYoEWG4YscNoKgdElqXQRMESJEq4H9QsiPe4zc4O23KbJsW5zvuMXh/VHxnE4laCEZTmsWL5j3o5jQvGPE6hYsUUjYwzKUQprFigjLVixYpMkNCwMWLEJ6xstPepmWtwwc7vWLFruwWSp2ZXij6ZU7OEMXUVixbm3ZPMqxdeF9gqHwlOdqMOWWhsy13YQfyWLF318rb364Z6Nf0IGWmhvNDidchozzKDjZUiHPdGhtP8ALHcvVi7bN2y/LOvVhPhE1wJmRM6c/epmtGtYsXmdmzoQWBg/YCxYoFWWQM4SnkJ4ErFi45eu2PjLl3Ensovbs/pHtAWLFk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AutoShape 4" descr="data:image/jpeg;base64,/9j/4AAQSkZJRgABAQAAAQABAAD/2wCEAAkGBhQSERUUEhQUFRUUGBcUFxcXFxcXGBQUFxUWFBUVFxQYHSYeFxkkHBcVHy8gIycpLCwsFR4xNTAqNSYrLCkBCQoKDAwOFA8PFCkYFBgpKSkpLCkpKSkpKSkpKSkpKSkpKSktKSkpKSkpKSkpKSkpKSkpKSkpKSkpKSkpKSkpKf/AABEIAPYAzQMBIgACEQEDEQH/xAAcAAACAgMBAQAAAAAAAAAAAAAEBQMGAAIHAQj/xABIEAABAgMDBgsECAUDBAMAAAABAAIDESEEEjEFQVFhcbEGBxMiMnKBkaGywSMkMzRCc4KzwtHh8BRDUmKig5LDU2Oj8RUWk//EABkBAQEBAQEBAAAAAAAAAAAAAAEAAgMEBf/EACARAQEAAgMAAwEBAQAAAAAAAAABAgMEETFBUWEyQhT/2gAMAwEAAhEDEQA/AKebLJQwgZdp3lNCoI8QALuwElpXrW1UT47qyzAqW/QZ6DvzoT2IKfv950O1hqpwaZ1r0sK7K+CkgAWMikfkmNnyHHf0IT5aSLo73SR8DgRaHY3GbXT8GgqRM6PKVFqLRPGat0LgBPpxf9rfUlGweAdnb0jEdLS4DwAV2nLOEB57Oqd6VGIJLuY4H2QkEwGPIoL037yUws+R4TPhwYberDaPRYLglmskR/QY92xrjuCa2bgrbH4WeL2tI80l3BsM5h4hbCEdXeT6KTjsLi7tzv5Qb1nwx4BxR8HiotjsXQW7XOMu5q6w2EdI7j+anDS0Tnhq1qTnNl4h7S+GXNtMG8MGlrwP90qdyqmXuLy3WOZjWd9wfzGe0ZtLmzu9oC+msiD2c9ZTCSz2XxrOYnmUtCKL6hy/xd2G2T5azsvH6bPZvnpLmyn2zXPMucQLhM2O0AjMyMJH/wDRlO9qe105JDgyqvYGE03y1wKt1jPvFniNb/W0X2f72TA7ZJG1ppI9yQMap2ih7UGxu1MbOJjVgkPIVmopGwwNHgiWQ66lMKZitdITEKWWy1NbiUwMYzlQ5sFXsoCZGxVqb/8AyDK44HNqT7IVhZaGX75ABuyArMATqdqqL2q7cBrjLI1ziGzc8kkymQ4jPqA7kdqnVkyHBb9G9tJPgKJ1ZrMG9FobsAG5KnZegt+nPqgn9EQMuAwTFhg0dckZVoNetVUOWQT+6qdln2qsOy250Nri4tm97TKlAxpGGslaQ8rtJ6c9pQlrdcb0i0dZ3oSoYmUoTM8+q1ztwSDlQdCiNprIS7VdJYmZaa7BsSWktujxM/BbxcpgMe+UgwAmetwacEla9x+kOwfmiTYr0GM1znEPa1uak3jBSFWfLzHQ4kQFpbCIBINKyz9qgfwnaBMXZdae4IewcHGssUeCHOIeQZmUxVn5JQ3gy1jCGkkznzpbhJBMv/u4nIBvc4+qlZwmivIAEgSB0QJ1wqqueDkSfRZ3Zuyab5IyOYd2f9YMhOQqNKg7Fksygk6C5KLJwwP8yGNrD+E/mm2TvgH7SpFpg8zs1/oiRpdLJwns8SgiNaf6Xc0+ND2JoHTXHGZNDqk4k5taY2CK+D8OLEbqvU/24I6XbqRCrOXeLywWqZiQGtefpw/Zu2ktoe0FL4HDWKwc9rYgGjmnwp4J3k7hXCjFrbsRjn0Ac0yJ0BwoouTcM+Kxtjgvjwoxcxspse0XpFwbR7aHHQFVrLZpNFF2LjOsjf4KIRNvOZQEgOm8ULcCuWw4RDRRbxZoR1FpXSpnN/dFAYwGZbAm5ztiQW9spK0TrhqVZykOcioueKFWng3Zy6yQpCdY3i9VxzOadhXRuKywCLZ2A5i/7wrJJIdgeBVpxT6wwPdSCP5mHY1Xu1cHW0oMEC7IwDmw9JLv8XfkgKn/AAw5IU/mP8WNXpsLQ1shjOfemXCayGA1rWkAlxNa4jCXYpMn2PlobXDCQPfXfMdiUTHJ7dmyiFtVllK644gVriZJVlbhsIVqfClNjJgubWdJg1IGMu/PgrG+yOLYb7pAdcdI6HSPqlGTLMAAmLIQuO+x5goXQ5AIxrOafs+ZBb2dnsomz1al5bVNoML2b9nq1BclVCDCEt+RkW7R5gimtW92rdo3qS5ZP+AftKqRrISxWzJ/wD9pII3Q7FYmkVmsQlU/uaMbY2jN3rWy4IiLikNC0BpkAOxSWATj2bruPcwqGJgUTkls49nnpiHuhoUecaDvcna3wx/mD6LmwFKro/Gk73PbFhjzH0XOIj5gBOKoaNZBIoOLZhOlUQ+M4L2HEH0m+GK2GRWa1XcpQAXYBWApBlN3OoioBFbJjq5iuq8STb1nbtd94VymJVp2Fdc4ivlRtd94Vik1ynbrULREuGE6HfcAHBwc2WFQCCOwKSFlV8hFLDeaSLuci6aiuia9ykQI0Tru3oLKOUjBhCIxoeREaACSAZ0NRqnRIj3hbZ3RmQniTXktc4Ezkeia55eijyYXsybFDQb5cYRpUExXteZZqT71nCC3P/hoTmNAiPEwCHODTMEzAqQBPuSXIXCeMx7LKyCYroh5cxZ0aC8l7C0ipFRQ6FFeclcCrKWw4kSzwnxZB15zGlw/pqRmEkRaLECyJSoLZd6esYGyAwEgNgolkIXhEAzuG9YJHFsclMYcgBrbvRtrs0kueX1z1bKVM9arQFNbzHbPVqCLaoqLAJhPAJBIoRiKtwSWyWSIAREN4zx0jWpDy4aQpIDgXCRBSi2ZILyCHOaW4EE+IzpnYYEiNoSl0sRlAdsduVVtOVGBmeoxlqmrXZB7B2x25Utl2rdGGpGJoCx5ZaQLoLtYIkobfwquOrDMiaGcwNZAwFK7VHDsoY4NaAAiHwAcQDtCQx2UnmkmjvKc5Ei+3s2sxPu0qbDTXI7fb2brRPI5FSLjbjXbG3XGYP8AF5XOjGoJ6F0Djf8AloWuM3yRFzxwF0VzJx8VRvizkBL961giTxAppJWsNtcFuAJCa2HhhFV/KcM3lbSd6rOUviFFRS6Cbp2LqvEkZWQdZw/8hXNYsrh2FdM4mm+6jru+9KwR3CCzX7S8Tk5riQdV7CXYjIFlDgxr8L4JzYSmZoLLplbzrveYplCMmg6Lx/xKmY2tkJrjDEgW3pAZpXx6L3gnB5NsXmy95MjLEENdTvK8A+Dtb5mqfJNt5RxhOaLsOPIZ7zTA5SoOtyq1FmLkFYmSvdbwUgyfDzNl1S5vlIWljsd0mgmSJHPKenFZIiPAvNKSth86X9w9VYnCQKRFvP8AtD1VFU0SHKmr1CCLExiDy+oQZFVoIOSWwhyc2WlSBqkI5zVJYLKPYnY7cqfDPOOxXGz/AAXbHbiqXC6T569ysfk0otPxApyVFaG88KYtUGzCnGSm+8WfbE8jkohtTnJQ94s+2J5XKJXxwn2EHXG/A5c++jnw1roXG78KAP8AunyFUC5ROPgqFrToltWGA45vFGN0reHOS2GoqVW8oDndyskd88ZHbXeq9lXpKqLX9E7Cuo8THyg67vvSuXPq0jUV0/icMrIOu/71c6R2XW+/n7XmKZQxzP8Ad5SgMsj387HeYpjCbzRtduSIxv8AI6zfM1TWWKDaBdHRAn1hAhnt+IFEwfA6zfOxC8DxetFonmixfAWdg8pQSmDw2tLGuvRocRwmR7NgF0EACTc5rnzK28DsvRLVDe6K1rS14aJAiYlPOSpjwTsp/ktGwuGjQ7UO5G5MyXDgAiGJBxBNScKZ1WyxnHGy+jomBSQ9P7Q3FO3lJXDn/aG4rMboiId3qEG9FxRu/JCuWoGMCkd0mqILZuLdqksNn+CdjtxVKZ037PRXaz/BOx25UpvTfs9CrE0rtHxFOh4/xEQoN4Kb5M+Ys3+r5XpPCKb5K+Ys3+p5XqpLONwTh2cf9x3kVBAV943BzbN9ZE8gVGMKoqnHwVq51FIyNJaT1YLNgC32Gr2aEiypjVWV9mJNCFXcpWZxM6Vr3qqLmCh2FdL4oD7oOs/70LnJsxkc1DnXReKH5QdaJ96FhGmWPn30wveYoyBFfybTdAdM829TDSgsstJt7u3zFF5KsphwwHEHnvdi4yBJMpurRSiK0ZUIZDcGi81zqHC8xzScKmciEPxb2p8QR4oYJOiPJmbvOc9zjIVpQDsRUIQ3sgXS1zcZjnA9Ekzzz060fwGsYhQnsBvAOoZSnMl2G0lF8KyMJlUS7Z+K3b+SR5Z4Tss8VkNwnNrojq1axgJcZbAcccE0yZb2RobYkMza6RE6eCyRcTApI90nTP8AV6FOYuCRWmCHEtdgT3CRVFRV8ETFQRQ6Qg/4lpcWgguGIzhaZJt0KLC9g8va2628Qaza14NcaOC8ZYmteX1mRI6MZzlpWgliRg0EuMgBOZ0LeBFDrpaZg1B0jSoI9lDxIkyPhWdCprNADbrROQ0mZ71JY7OfYnY7cqZEeGuiE0kCSTmEqlXSzn2J2O3KnWyEC+IDUESI1EIxNVyBlBkV02GYmRgRhtRdttjYTC95kMMJkk5gEIywthvk2gJmc9dpRdtsbYjbrxMY6K6iO3vSE1lih4Dm4GoTnI/zFm2RNzknskENaGtEgKAJxkf5mzdWJucqks423yFm1vieVqpLnYbFcuN93yvXieVipMSKAE4ivWHFeGdEO22NzkBafxzf6lsGbH1SXKDjPUJJxCok1uMzo9VVAYrqO2FX7il+UHXifehUCMRJ2whX/ik+THXifehYqN8q/PO2HzlEWv4QEwL72wzOeD3Na4U0gkdqHyoffndo/wA3KaK4RYILDeuvvCVZuhOD7u3mkKUTPsLbjWtkwBrjQCXSY3DNROOD1k5OHLSGnvBd6pHFtzXw4JbNrYrZTcLsmksJvA4U3K1QAJmWFJbJUWaYHtmRIUWI2I8c5olOlRWh1VPeUbChhoAaAAJUG1C2rKsOG9jHmTolG6zo1nUEY0zlKopVBSOFFV8vxiyBHcHBpayIQ4zk08m/nGVZDGmhWl+Cq/CCx8tZ40Og5SHEYCcJuhvAnqqqKi7BZGw4MNrQ0AMYJtAF4hoF7ATnLErHBR5IyiyNZ4ToZmA0MNCOcwXXCR1hbmIJynUZs/ckPAt2GrVGXgVJkBpzLaHEBLZGaUsUH4DtjtxVUj9Jx0hWqH8B2x24qpxH80k5gQiGkUYe0CJKGe8GICCCNVUU52mm1SbwcUzyL8zZ+rE/ElkHFMsin3qz9SJ6qRBxzY2XrRfKxc/iOwV946OlZOtF3MXPo2Zax8FRmIVvyyhXqe0e39eZIMonnJyDVJMq0fJNASI4Bh/VdJ4p/kx1on3gXMog5jtk10vimPuY68T7xqyjjK8Odud9rzFHZJsTYUNjGzleca41qQg8p/Ou+153IyPaOTguf/SHu7Q0y8ZKRdwhsRi2UBjjzIbiZEgymwGolWRno0iSuWT4V1oE5yDRPTzVWeD9l9gGurOHFJ1icPfLxVgyHEnDkcWcw7WTb6T7VmmBcp8GBGtMKPfcDCmLszd5zSxxu4TLTKeKc2KyiG0MbOTcJmZxnitwtmoL2MUkjwbxunOfRydPCVHpjrejlRNzAusa2ZMgBM58Utg5MDYjokzNwkRTTPHFNo+Lf3pQzkgDa7JyjS0mQIIwn4GhUlmgXOTaCTdkJn9FKsHSbtUlhHy7+q7cVTIkPlIEZu0T1EK5N+Xf1XblSYDnXYoEpSM56pqhpBk7J3IkNBJBJdmGOwI3KuTuWh3CZVBwBBlpBxx7wDmW8ucNiLIUEWTrNcY1s710Snp7Am2RPmoH1cT1QMIVCOyH83A+rieqir3HR0rINcXcxUZ0ESGtXjjm6dk2xf8AjVI+iAtY+CoHwQTQSUdwBTqMsT0jWGyRrJIMp1dPfJPXVKr9ox0poDFpuOpmK6LxTH3MdeL941c8jYFdB4pfkx14vnasE+ymQLW4mf0vOSvRbIcazgm8GOiXNBMnDuFJ7FvlKGP4snW7zFSR7G3kmsADWufKgkAXNLb3eVCGGQxPk6SnDfQ5plgkjsltk539wY/tu3HeUHtQGQo1W3hItbEDhokWEy1Jlk14MyDRoa3Veq50tkwOxFaMAvQtQt2hZTaIKJO50nCdBP0cm8U0SW02e+bpwJl2ScmKiorgbpFR+hQxiDCYU3I3WsaDgJeBQEDJ12I597pCUu2eKQnmFr9Jm1DZRsjojHMBlOk5kbqhb2eAWcm2c7shPSpLM35d/VduVKsLJ8qNTldG/Lv6rtyo8IuPLBpk4ggE4AkGSIaGe3nhFFKcmworJNjEl0zWpptzqfLhi8n7Gd6YnKU7tZynTGXZNaBhCxCNyH83B+rf6pdYC64wvo6QntTDIB98hfVvQle45unZP9X8CpDsAr3xvfEs2yL/AMao1oFEzxUO+INXgtXuwkQh3MGZanYFpHwb+ar1p6ScPjOpXcktuneNVWh45vNJ1FdA4pflB9ZF87VzOI2mNF0vinPugl/1Iu9qyVytNinHL7wABcJSz3zVFw7O0ua0yIM5gih5pzFLLWJxInXdvU0Ccm9Y7lBNByax0RrXC81vKEA4dJolLRqTdkKV4NkMABKg7Al1g+I3qxPO1NAans3LNaiMQon/AFB2MHqVJYIpI5xmQZeCEtOV2QzIzLsJDNtOZQNtpDLwl/V2qR6UudC9q0aT+FyBbll8sAV7DymSQ8gTa6Xe1yukY2mFz2j94OUTrMVHFypOUQjAylPUfzWrcvNzgjsBSG5s5UcSFJ7dvoVIMss/YUUXKDC5sjn3zA8SpHUP4DtjtyqFkhnlHhW1kQCA4uMhIzOhV6HYm3i5j+lsI3oJVaWHlexT8mdCIiZJiF05sPeCvP4KL/TPYQkIYcIzUvB75xn1T/RTwbBGP8tw203lR5BhytjdUJ/opK7xvO9rZdkXexUq0YK38chPKWWWiLvYqY50xVM8VL3LXBEmCCcVqbNoM+xaAsgJVb285OIjJb0otoJM5IpAPE6LpPFP8p/qRd7Vzgtln9ZrovFM+dkH1kXe1CXC0fEidd29Swfo7TuRMbJT7zjMScS4dq1suSgx7WCl5znmU8SCTioRJYviN2RPM1MxiezcgzADI7QP6HntLmlGNxPZuWa1FTym88u4f3elEbY482luj1wQ+XWSjz03T6IJlpuRm6HC6d43eK0DxopmXgGHWHlcvIb5ETnIqdzBMdb8LkJpGbzR1vQoIw9SYxhQbfwlQXFIJdUYPPZ1m+DgUcWKHkvaM2qR3lA3rHEGlrtypsGGQBgrpEHu79hVSLJO2qTURnDOQr3kW1h8BpDg4gSMsx0FUWIAp8m5RMCJeGBo5ukfnoUl2ixDI0wBzhV7JA98H1Tt4T1lpa9hLTMOaSD2JBkh3vZ1QjvClFR44n+1suyLvYqZFNArfxyEX7MSZSEXNrhqlviiQ5ww/dUxVoBNSCHrUN8aQpWkbVoMiPM6d6Bt8WTuxGaEHlLpdiCCiHE/sLoPFC73UfWxfwLnUcyB2LoXFNEDbICcOVi/hQnXHmg2fmhZ+3ZsO5y9blCG4CT24ZzLfJaz9vD/AHmcoMtXzLeo7e1EDE/vMh7UfeW9R29qIBWa1EVrsjXAzaCZEAnEKm2uFJzOsNxV4eaYFU62zvigo7TtTBTd+bajYnSbt/C5L4rzJtPFFiJVtDj+F2hSSWjFu0+VyhuKSO/A1xO4qMRBpHepNHABaNHPb2qWJhNA2aG8ObKUp0BzNvOn/jKSLejIsUQys7thVYtzAKlWaL8u7YVXMot5qhUJYCJoWKjWNJEgJrG5Ln0j2D81oMyFljkyWO6Dpy/tdLcd6IyBEnbH/VHzNUMWA1reaJL3g4feon1X4wgqvxxn2lm2Rd7FQTEKvXHEefZT9b/xqhTqmF6WAmZA7googqt3PUb4kkpIcqGVAB2JVlO1OJFT3qQGnal1sfUrNPTx8fDWuucX0AMsMM1N+9E2FzpSGrmjvXG4h9F3DgxCu2OA3RDZ4gH1RFT6GQjbK+64OBqKy7JVHaUuhFGQ1pgyNpJiB5AoC2Q1y/JFNygM4SloUrBrO/eomZt40FJ41iaX3pnTKVPFEiaka46PH9EFAbMac5pkpw03m0z5uo5b39R8PzXol+woPI+IoR/6KiMs/j+qnImdKzkQcQpBiBoCxjecPz1FSixMBmGgHZJbGHgaqQwtnBI0gpRbbEbtSO0fqnUAc1bthau39UIog2Z0hJs9kxvoiGZNccbrfH8kxvjOfVeGMMwUegrcjs+lN3gPBTfwrWA3WtbsABPbnWxjFRRCpOZcbkKZszjQXntFazIa6tNAVBiMApXwXQ+Nts4UCQwin7srnMSJo/8ASUhe12rvO5bMIHS8CtHRF4YoUhlnyDEdg0y0mgUcXgfFcfojt/JdJtj2t6IHd6IFzp4jwXyM+Zn8Pp4cXH5UCJwIeBV3cJeJV8sOXCxjGGG8XWtbOjhzQBOlc2heth7O9eCFXBZw5mzH9by4uvL8ObHlYOzeib2eMCqkGalMy1Obgu2PP+8XHLhT4q5NKlBVUh5aeEZC4RyxavRjzNV/HC8XZP1YgVsHpNC4RQziZIlmWoZ+kF2m/XfMnK6dk/yY8otmvQkO1sOBHep2uC6TKXysXGz2JbyzlFosu60spP4g6Ss/iD+wFEW7FreUjCDHMp/vuWxizQsF3N7VIHKSYPWXlBEjBvSIG1BRsttHRDndkh3mvgueWzDH2umOGeXkNL6htMdrRNzg0aSZJLEys92cNH9uPeUvjQwTMuM9JmT3ry5cvGfzO3ox4tv9Xog4yYxtDITYHOLYl4k80XbpFC6UzMhUGJk6MK8m7sIduXTrdBkKV/exKXwP7dy8/wD25y+PROJhYoEWG4YscNoKgdElqXQRMESJEq4H9QsiPe4zc4O23KbJsW5zvuMXh/VHxnE4laCEZTmsWL5j3o5jQvGPE6hYsUUjYwzKUQprFigjLVixYpMkNCwMWLEJ6xstPepmWtwwc7vWLFruwWSp2ZXij6ZU7OEMXUVixbm3ZPMqxdeF9gqHwlOdqMOWWhsy13YQfyWLF318rb364Z6Nf0IGWmhvNDidchozzKDjZUiHPdGhtP8ALHcvVi7bN2y/LOvVhPhE1wJmRM6c/epmtGtYsXmdmzoQWBg/YCxYoFWWQM4SnkJ4ErFi45eu2PjLl3Ensovbs/pHtAWLFkv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6" name="AutoShape 6" descr="data:image/jpeg;base64,/9j/4AAQSkZJRgABAQAAAQABAAD/2wCEAAkGBhQSERUUEhQUFRUUGBcUFxcXFxcXGBQUFxUWFBUVFxQYHSYeFxkkHBcVHy8gIycpLCwsFR4xNTAqNSYrLCkBCQoKDAwOFA8PFCkYFBgpKSkpLCkpKSkpKSkpKSkpKSkpKSktKSkpKSkpKSkpKSkpKSkpKSkpKSkpKSkpKSkpKf/AABEIAPYAzQMBIgACEQEDEQH/xAAcAAACAgMBAQAAAAAAAAAAAAAEBQMGAAIHAQj/xABIEAABAgMDBgsECAUDBAMAAAABAAIDESEEEjEFQVFhcbEGBxMiMnKBkaGywSMkMzRCc4KzwtHh8BRDUmKig5LDU2Oj8RUWk//EABkBAQEBAQEBAAAAAAAAAAAAAAEAAgMEBf/EACARAQEAAgMAAwEBAQAAAAAAAAABAgMEETFBUWEyQhT/2gAMAwEAAhEDEQA/AKebLJQwgZdp3lNCoI8QALuwElpXrW1UT47qyzAqW/QZ6DvzoT2IKfv950O1hqpwaZ1r0sK7K+CkgAWMikfkmNnyHHf0IT5aSLo73SR8DgRaHY3GbXT8GgqRM6PKVFqLRPGat0LgBPpxf9rfUlGweAdnb0jEdLS4DwAV2nLOEB57Oqd6VGIJLuY4H2QkEwGPIoL037yUws+R4TPhwYberDaPRYLglmskR/QY92xrjuCa2bgrbH4WeL2tI80l3BsM5h4hbCEdXeT6KTjsLi7tzv5Qb1nwx4BxR8HiotjsXQW7XOMu5q6w2EdI7j+anDS0Tnhq1qTnNl4h7S+GXNtMG8MGlrwP90qdyqmXuLy3WOZjWd9wfzGe0ZtLmzu9oC+msiD2c9ZTCSz2XxrOYnmUtCKL6hy/xd2G2T5azsvH6bPZvnpLmyn2zXPMucQLhM2O0AjMyMJH/wDRlO9qe105JDgyqvYGE03y1wKt1jPvFniNb/W0X2f72TA7ZJG1ppI9yQMap2ih7UGxu1MbOJjVgkPIVmopGwwNHgiWQ66lMKZitdITEKWWy1NbiUwMYzlQ5sFXsoCZGxVqb/8AyDK44HNqT7IVhZaGX75ABuyArMATqdqqL2q7cBrjLI1ziGzc8kkymQ4jPqA7kdqnVkyHBb9G9tJPgKJ1ZrMG9FobsAG5KnZegt+nPqgn9EQMuAwTFhg0dckZVoNetVUOWQT+6qdln2qsOy250Nri4tm97TKlAxpGGslaQ8rtJ6c9pQlrdcb0i0dZ3oSoYmUoTM8+q1ztwSDlQdCiNprIS7VdJYmZaa7BsSWktujxM/BbxcpgMe+UgwAmetwacEla9x+kOwfmiTYr0GM1znEPa1uak3jBSFWfLzHQ4kQFpbCIBINKyz9qgfwnaBMXZdae4IewcHGssUeCHOIeQZmUxVn5JQ3gy1jCGkkznzpbhJBMv/u4nIBvc4+qlZwmivIAEgSB0QJ1wqqueDkSfRZ3Zuyab5IyOYd2f9YMhOQqNKg7Fksygk6C5KLJwwP8yGNrD+E/mm2TvgH7SpFpg8zs1/oiRpdLJwns8SgiNaf6Xc0+ND2JoHTXHGZNDqk4k5taY2CK+D8OLEbqvU/24I6XbqRCrOXeLywWqZiQGtefpw/Zu2ktoe0FL4HDWKwc9rYgGjmnwp4J3k7hXCjFrbsRjn0Ac0yJ0BwoouTcM+Kxtjgvjwoxcxspse0XpFwbR7aHHQFVrLZpNFF2LjOsjf4KIRNvOZQEgOm8ULcCuWw4RDRRbxZoR1FpXSpnN/dFAYwGZbAm5ztiQW9spK0TrhqVZykOcioueKFWng3Zy6yQpCdY3i9VxzOadhXRuKywCLZ2A5i/7wrJJIdgeBVpxT6wwPdSCP5mHY1Xu1cHW0oMEC7IwDmw9JLv8XfkgKn/AAw5IU/mP8WNXpsLQ1shjOfemXCayGA1rWkAlxNa4jCXYpMn2PlobXDCQPfXfMdiUTHJ7dmyiFtVllK644gVriZJVlbhsIVqfClNjJgubWdJg1IGMu/PgrG+yOLYb7pAdcdI6HSPqlGTLMAAmLIQuO+x5goXQ5AIxrOafs+ZBb2dnsomz1al5bVNoML2b9nq1BclVCDCEt+RkW7R5gimtW92rdo3qS5ZP+AftKqRrISxWzJ/wD9pII3Q7FYmkVmsQlU/uaMbY2jN3rWy4IiLikNC0BpkAOxSWATj2bruPcwqGJgUTkls49nnpiHuhoUecaDvcna3wx/mD6LmwFKro/Gk73PbFhjzH0XOIj5gBOKoaNZBIoOLZhOlUQ+M4L2HEH0m+GK2GRWa1XcpQAXYBWApBlN3OoioBFbJjq5iuq8STb1nbtd94VymJVp2Fdc4ivlRtd94Vik1ynbrULREuGE6HfcAHBwc2WFQCCOwKSFlV8hFLDeaSLuci6aiuia9ykQI0Tru3oLKOUjBhCIxoeREaACSAZ0NRqnRIj3hbZ3RmQniTXktc4Ezkeia55eijyYXsybFDQb5cYRpUExXteZZqT71nCC3P/hoTmNAiPEwCHODTMEzAqQBPuSXIXCeMx7LKyCYroh5cxZ0aC8l7C0ipFRQ6FFeclcCrKWw4kSzwnxZB15zGlw/pqRmEkRaLECyJSoLZd6esYGyAwEgNgolkIXhEAzuG9YJHFsclMYcgBrbvRtrs0kueX1z1bKVM9arQFNbzHbPVqCLaoqLAJhPAJBIoRiKtwSWyWSIAREN4zx0jWpDy4aQpIDgXCRBSi2ZILyCHOaW4EE+IzpnYYEiNoSl0sRlAdsduVVtOVGBmeoxlqmrXZB7B2x25Utl2rdGGpGJoCx5ZaQLoLtYIkobfwquOrDMiaGcwNZAwFK7VHDsoY4NaAAiHwAcQDtCQx2UnmkmjvKc5Ei+3s2sxPu0qbDTXI7fb2brRPI5FSLjbjXbG3XGYP8AF5XOjGoJ6F0Djf8AloWuM3yRFzxwF0VzJx8VRvizkBL961giTxAppJWsNtcFuAJCa2HhhFV/KcM3lbSd6rOUviFFRS6Cbp2LqvEkZWQdZw/8hXNYsrh2FdM4mm+6jru+9KwR3CCzX7S8Tk5riQdV7CXYjIFlDgxr8L4JzYSmZoLLplbzrveYplCMmg6Lx/xKmY2tkJrjDEgW3pAZpXx6L3gnB5NsXmy95MjLEENdTvK8A+Dtb5mqfJNt5RxhOaLsOPIZ7zTA5SoOtyq1FmLkFYmSvdbwUgyfDzNl1S5vlIWljsd0mgmSJHPKenFZIiPAvNKSth86X9w9VYnCQKRFvP8AtD1VFU0SHKmr1CCLExiDy+oQZFVoIOSWwhyc2WlSBqkI5zVJYLKPYnY7cqfDPOOxXGz/AAXbHbiqXC6T569ysfk0otPxApyVFaG88KYtUGzCnGSm+8WfbE8jkohtTnJQ94s+2J5XKJXxwn2EHXG/A5c++jnw1roXG78KAP8AunyFUC5ROPgqFrToltWGA45vFGN0reHOS2GoqVW8oDndyskd88ZHbXeq9lXpKqLX9E7Cuo8THyg67vvSuXPq0jUV0/icMrIOu/71c6R2XW+/n7XmKZQxzP8Ad5SgMsj387HeYpjCbzRtduSIxv8AI6zfM1TWWKDaBdHRAn1hAhnt+IFEwfA6zfOxC8DxetFonmixfAWdg8pQSmDw2tLGuvRocRwmR7NgF0EACTc5rnzK28DsvRLVDe6K1rS14aJAiYlPOSpjwTsp/ktGwuGjQ7UO5G5MyXDgAiGJBxBNScKZ1WyxnHGy+jomBSQ9P7Q3FO3lJXDn/aG4rMboiId3qEG9FxRu/JCuWoGMCkd0mqILZuLdqksNn+CdjtxVKZ037PRXaz/BOx25UpvTfs9CrE0rtHxFOh4/xEQoN4Kb5M+Ys3+r5XpPCKb5K+Ys3+p5XqpLONwTh2cf9x3kVBAV943BzbN9ZE8gVGMKoqnHwVq51FIyNJaT1YLNgC32Gr2aEiypjVWV9mJNCFXcpWZxM6Vr3qqLmCh2FdL4oD7oOs/70LnJsxkc1DnXReKH5QdaJ96FhGmWPn30wveYoyBFfybTdAdM829TDSgsstJt7u3zFF5KsphwwHEHnvdi4yBJMpurRSiK0ZUIZDcGi81zqHC8xzScKmciEPxb2p8QR4oYJOiPJmbvOc9zjIVpQDsRUIQ3sgXS1zcZjnA9Ekzzz060fwGsYhQnsBvAOoZSnMl2G0lF8KyMJlUS7Z+K3b+SR5Z4Tss8VkNwnNrojq1axgJcZbAcccE0yZb2RobYkMza6RE6eCyRcTApI90nTP8AV6FOYuCRWmCHEtdgT3CRVFRV8ETFQRQ6Qg/4lpcWgguGIzhaZJt0KLC9g8va2628Qaza14NcaOC8ZYmteX1mRI6MZzlpWgliRg0EuMgBOZ0LeBFDrpaZg1B0jSoI9lDxIkyPhWdCprNADbrROQ0mZ71JY7OfYnY7cqZEeGuiE0kCSTmEqlXSzn2J2O3KnWyEC+IDUESI1EIxNVyBlBkV02GYmRgRhtRdttjYTC95kMMJkk5gEIywthvk2gJmc9dpRdtsbYjbrxMY6K6iO3vSE1lih4Dm4GoTnI/zFm2RNzknskENaGtEgKAJxkf5mzdWJucqks423yFm1vieVqpLnYbFcuN93yvXieVipMSKAE4ivWHFeGdEO22NzkBafxzf6lsGbH1SXKDjPUJJxCok1uMzo9VVAYrqO2FX7il+UHXifehUCMRJ2whX/ik+THXifehYqN8q/PO2HzlEWv4QEwL72wzOeD3Na4U0gkdqHyoffndo/wA3KaK4RYILDeuvvCVZuhOD7u3mkKUTPsLbjWtkwBrjQCXSY3DNROOD1k5OHLSGnvBd6pHFtzXw4JbNrYrZTcLsmksJvA4U3K1QAJmWFJbJUWaYHtmRIUWI2I8c5olOlRWh1VPeUbChhoAaAAJUG1C2rKsOG9jHmTolG6zo1nUEY0zlKopVBSOFFV8vxiyBHcHBpayIQ4zk08m/nGVZDGmhWl+Cq/CCx8tZ40Og5SHEYCcJuhvAnqqqKi7BZGw4MNrQ0AMYJtAF4hoF7ATnLErHBR5IyiyNZ4ToZmA0MNCOcwXXCR1hbmIJynUZs/ckPAt2GrVGXgVJkBpzLaHEBLZGaUsUH4DtjtxVUj9Jx0hWqH8B2x24qpxH80k5gQiGkUYe0CJKGe8GICCCNVUU52mm1SbwcUzyL8zZ+rE/ElkHFMsin3qz9SJ6qRBxzY2XrRfKxc/iOwV946OlZOtF3MXPo2Zax8FRmIVvyyhXqe0e39eZIMonnJyDVJMq0fJNASI4Bh/VdJ4p/kx1on3gXMog5jtk10vimPuY68T7xqyjjK8Odud9rzFHZJsTYUNjGzleca41qQg8p/Ou+153IyPaOTguf/SHu7Q0y8ZKRdwhsRi2UBjjzIbiZEgymwGolWRno0iSuWT4V1oE5yDRPTzVWeD9l9gGurOHFJ1icPfLxVgyHEnDkcWcw7WTb6T7VmmBcp8GBGtMKPfcDCmLszd5zSxxu4TLTKeKc2KyiG0MbOTcJmZxnitwtmoL2MUkjwbxunOfRydPCVHpjrejlRNzAusa2ZMgBM58Utg5MDYjokzNwkRTTPHFNo+Lf3pQzkgDa7JyjS0mQIIwn4GhUlmgXOTaCTdkJn9FKsHSbtUlhHy7+q7cVTIkPlIEZu0T1EK5N+Xf1XblSYDnXYoEpSM56pqhpBk7J3IkNBJBJdmGOwI3KuTuWh3CZVBwBBlpBxx7wDmW8ucNiLIUEWTrNcY1s710Snp7Am2RPmoH1cT1QMIVCOyH83A+rieqir3HR0rINcXcxUZ0ESGtXjjm6dk2xf8AjVI+iAtY+CoHwQTQSUdwBTqMsT0jWGyRrJIMp1dPfJPXVKr9ox0poDFpuOpmK6LxTH3MdeL941c8jYFdB4pfkx14vnasE+ymQLW4mf0vOSvRbIcazgm8GOiXNBMnDuFJ7FvlKGP4snW7zFSR7G3kmsADWufKgkAXNLb3eVCGGQxPk6SnDfQ5plgkjsltk539wY/tu3HeUHtQGQo1W3hItbEDhokWEy1Jlk14MyDRoa3Veq50tkwOxFaMAvQtQt2hZTaIKJO50nCdBP0cm8U0SW02e+bpwJl2ScmKiorgbpFR+hQxiDCYU3I3WsaDgJeBQEDJ12I597pCUu2eKQnmFr9Jm1DZRsjojHMBlOk5kbqhb2eAWcm2c7shPSpLM35d/VduVKsLJ8qNTldG/Lv6rtyo8IuPLBpk4ggE4AkGSIaGe3nhFFKcmworJNjEl0zWpptzqfLhi8n7Gd6YnKU7tZynTGXZNaBhCxCNyH83B+rf6pdYC64wvo6QntTDIB98hfVvQle45unZP9X8CpDsAr3xvfEs2yL/AMao1oFEzxUO+INXgtXuwkQh3MGZanYFpHwb+ar1p6ScPjOpXcktuneNVWh45vNJ1FdA4pflB9ZF87VzOI2mNF0vinPugl/1Iu9qyVytNinHL7wABcJSz3zVFw7O0ua0yIM5gih5pzFLLWJxInXdvU0Ccm9Y7lBNByax0RrXC81vKEA4dJolLRqTdkKV4NkMABKg7Al1g+I3qxPO1NAans3LNaiMQon/AFB2MHqVJYIpI5xmQZeCEtOV2QzIzLsJDNtOZQNtpDLwl/V2qR6UudC9q0aT+FyBbll8sAV7DymSQ8gTa6Xe1yukY2mFz2j94OUTrMVHFypOUQjAylPUfzWrcvNzgjsBSG5s5UcSFJ7dvoVIMss/YUUXKDC5sjn3zA8SpHUP4DtjtyqFkhnlHhW1kQCA4uMhIzOhV6HYm3i5j+lsI3oJVaWHlexT8mdCIiZJiF05sPeCvP4KL/TPYQkIYcIzUvB75xn1T/RTwbBGP8tw203lR5BhytjdUJ/opK7xvO9rZdkXexUq0YK38chPKWWWiLvYqY50xVM8VL3LXBEmCCcVqbNoM+xaAsgJVb285OIjJb0otoJM5IpAPE6LpPFP8p/qRd7Vzgtln9ZrovFM+dkH1kXe1CXC0fEidd29Swfo7TuRMbJT7zjMScS4dq1suSgx7WCl5znmU8SCTioRJYviN2RPM1MxiezcgzADI7QP6HntLmlGNxPZuWa1FTym88u4f3elEbY482luj1wQ+XWSjz03T6IJlpuRm6HC6d43eK0DxopmXgGHWHlcvIb5ETnIqdzBMdb8LkJpGbzR1vQoIw9SYxhQbfwlQXFIJdUYPPZ1m+DgUcWKHkvaM2qR3lA3rHEGlrtypsGGQBgrpEHu79hVSLJO2qTURnDOQr3kW1h8BpDg4gSMsx0FUWIAp8m5RMCJeGBo5ukfnoUl2ixDI0wBzhV7JA98H1Tt4T1lpa9hLTMOaSD2JBkh3vZ1QjvClFR44n+1suyLvYqZFNArfxyEX7MSZSEXNrhqlviiQ5ww/dUxVoBNSCHrUN8aQpWkbVoMiPM6d6Bt8WTuxGaEHlLpdiCCiHE/sLoPFC73UfWxfwLnUcyB2LoXFNEDbICcOVi/hQnXHmg2fmhZ+3ZsO5y9blCG4CT24ZzLfJaz9vD/AHmcoMtXzLeo7e1EDE/vMh7UfeW9R29qIBWa1EVrsjXAzaCZEAnEKm2uFJzOsNxV4eaYFU62zvigo7TtTBTd+bajYnSbt/C5L4rzJtPFFiJVtDj+F2hSSWjFu0+VyhuKSO/A1xO4qMRBpHepNHABaNHPb2qWJhNA2aG8ObKUp0BzNvOn/jKSLejIsUQys7thVYtzAKlWaL8u7YVXMot5qhUJYCJoWKjWNJEgJrG5Ln0j2D81oMyFljkyWO6Dpy/tdLcd6IyBEnbH/VHzNUMWA1reaJL3g4feon1X4wgqvxxn2lm2Rd7FQTEKvXHEefZT9b/xqhTqmF6WAmZA7googqt3PUb4kkpIcqGVAB2JVlO1OJFT3qQGnal1sfUrNPTx8fDWuucX0AMsMM1N+9E2FzpSGrmjvXG4h9F3DgxCu2OA3RDZ4gH1RFT6GQjbK+64OBqKy7JVHaUuhFGQ1pgyNpJiB5AoC2Q1y/JFNygM4SloUrBrO/eomZt40FJ41iaX3pnTKVPFEiaka46PH9EFAbMac5pkpw03m0z5uo5b39R8PzXol+woPI+IoR/6KiMs/j+qnImdKzkQcQpBiBoCxjecPz1FSixMBmGgHZJbGHgaqQwtnBI0gpRbbEbtSO0fqnUAc1bthau39UIog2Z0hJs9kxvoiGZNccbrfH8kxvjOfVeGMMwUegrcjs+lN3gPBTfwrWA3WtbsABPbnWxjFRRCpOZcbkKZszjQXntFazIa6tNAVBiMApXwXQ+Nts4UCQwin7srnMSJo/8ASUhe12rvO5bMIHS8CtHRF4YoUhlnyDEdg0y0mgUcXgfFcfojt/JdJtj2t6IHd6IFzp4jwXyM+Zn8Pp4cXH5UCJwIeBV3cJeJV8sOXCxjGGG8XWtbOjhzQBOlc2heth7O9eCFXBZw5mzH9by4uvL8ObHlYOzeib2eMCqkGalMy1Obgu2PP+8XHLhT4q5NKlBVUh5aeEZC4RyxavRjzNV/HC8XZP1YgVsHpNC4RQziZIlmWoZ+kF2m/XfMnK6dk/yY8otmvQkO1sOBHep2uC6TKXysXGz2JbyzlFosu60spP4g6Ss/iD+wFEW7FreUjCDHMp/vuWxizQsF3N7VIHKSYPWXlBEjBvSIG1BRsttHRDndkh3mvgueWzDH2umOGeXkNL6htMdrRNzg0aSZJLEys92cNH9uPeUvjQwTMuM9JmT3ry5cvGfzO3ox4tv9Xog4yYxtDITYHOLYl4k80XbpFC6UzMhUGJk6MK8m7sIduXTrdBkKV/exKXwP7dy8/wD25y+PROJhYoEWG4YscNoKgdElqXQRMESJEq4H9QsiPe4zc4O23KbJsW5zvuMXh/VHxnE4laCEZTmsWL5j3o5jQvGPE6hYsUUjYwzKUQprFigjLVixYpMkNCwMWLEJ6xstPepmWtwwc7vWLFruwWSp2ZXij6ZU7OEMXUVixbm3ZPMqxdeF9gqHwlOdqMOWWhsy13YQfyWLF318rb364Z6Nf0IGWmhvNDidchozzKDjZUiHPdGhtP8ALHcvVi7bN2y/LOvVhPhE1wJmRM6c/epmtGtYsXmdmzoQWBg/YCxYoFWWQM4SnkJ4ErFi45eu2PjLl3Ensovbs/pHtAWLFkv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7" name="AutoShape 8" descr="data:image/jpeg;base64,/9j/4AAQSkZJRgABAQAAAQABAAD/2wCEAAkGBhQSERUUEhQUFRUUGBcUFxcXFxcXGBQUFxUWFBUVFxQYHSYeFxkkHBcVHy8gIycpLCwsFR4xNTAqNSYrLCkBCQoKDAwOFA8PFCkYFBgpKSkpLCkpKSkpKSkpKSkpKSkpKSktKSkpKSkpKSkpKSkpKSkpKSkpKSkpKSkpKSkpKf/AABEIAPYAzQMBIgACEQEDEQH/xAAcAAACAgMBAQAAAAAAAAAAAAAEBQMGAAIHAQj/xABIEAABAgMDBgsECAUDBAMAAAABAAIDESEEEjEFQVFhcbEGBxMiMnKBkaGywSMkMzRCc4KzwtHh8BRDUmKig5LDU2Oj8RUWk//EABkBAQEBAQEBAAAAAAAAAAAAAAEAAgMEBf/EACARAQEAAgMAAwEBAQAAAAAAAAABAgMEETFBUWEyQhT/2gAMAwEAAhEDEQA/AKebLJQwgZdp3lNCoI8QALuwElpXrW1UT47qyzAqW/QZ6DvzoT2IKfv950O1hqpwaZ1r0sK7K+CkgAWMikfkmNnyHHf0IT5aSLo73SR8DgRaHY3GbXT8GgqRM6PKVFqLRPGat0LgBPpxf9rfUlGweAdnb0jEdLS4DwAV2nLOEB57Oqd6VGIJLuY4H2QkEwGPIoL037yUws+R4TPhwYberDaPRYLglmskR/QY92xrjuCa2bgrbH4WeL2tI80l3BsM5h4hbCEdXeT6KTjsLi7tzv5Qb1nwx4BxR8HiotjsXQW7XOMu5q6w2EdI7j+anDS0Tnhq1qTnNl4h7S+GXNtMG8MGlrwP90qdyqmXuLy3WOZjWd9wfzGe0ZtLmzu9oC+msiD2c9ZTCSz2XxrOYnmUtCKL6hy/xd2G2T5azsvH6bPZvnpLmyn2zXPMucQLhM2O0AjMyMJH/wDRlO9qe105JDgyqvYGE03y1wKt1jPvFniNb/W0X2f72TA7ZJG1ppI9yQMap2ih7UGxu1MbOJjVgkPIVmopGwwNHgiWQ66lMKZitdITEKWWy1NbiUwMYzlQ5sFXsoCZGxVqb/8AyDK44HNqT7IVhZaGX75ABuyArMATqdqqL2q7cBrjLI1ziGzc8kkymQ4jPqA7kdqnVkyHBb9G9tJPgKJ1ZrMG9FobsAG5KnZegt+nPqgn9EQMuAwTFhg0dckZVoNetVUOWQT+6qdln2qsOy250Nri4tm97TKlAxpGGslaQ8rtJ6c9pQlrdcb0i0dZ3oSoYmUoTM8+q1ztwSDlQdCiNprIS7VdJYmZaa7BsSWktujxM/BbxcpgMe+UgwAmetwacEla9x+kOwfmiTYr0GM1znEPa1uak3jBSFWfLzHQ4kQFpbCIBINKyz9qgfwnaBMXZdae4IewcHGssUeCHOIeQZmUxVn5JQ3gy1jCGkkznzpbhJBMv/u4nIBvc4+qlZwmivIAEgSB0QJ1wqqueDkSfRZ3Zuyab5IyOYd2f9YMhOQqNKg7Fksygk6C5KLJwwP8yGNrD+E/mm2TvgH7SpFpg8zs1/oiRpdLJwns8SgiNaf6Xc0+ND2JoHTXHGZNDqk4k5taY2CK+D8OLEbqvU/24I6XbqRCrOXeLywWqZiQGtefpw/Zu2ktoe0FL4HDWKwc9rYgGjmnwp4J3k7hXCjFrbsRjn0Ac0yJ0BwoouTcM+Kxtjgvjwoxcxspse0XpFwbR7aHHQFVrLZpNFF2LjOsjf4KIRNvOZQEgOm8ULcCuWw4RDRRbxZoR1FpXSpnN/dFAYwGZbAm5ztiQW9spK0TrhqVZykOcioueKFWng3Zy6yQpCdY3i9VxzOadhXRuKywCLZ2A5i/7wrJJIdgeBVpxT6wwPdSCP5mHY1Xu1cHW0oMEC7IwDmw9JLv8XfkgKn/AAw5IU/mP8WNXpsLQ1shjOfemXCayGA1rWkAlxNa4jCXYpMn2PlobXDCQPfXfMdiUTHJ7dmyiFtVllK644gVriZJVlbhsIVqfClNjJgubWdJg1IGMu/PgrG+yOLYb7pAdcdI6HSPqlGTLMAAmLIQuO+x5goXQ5AIxrOafs+ZBb2dnsomz1al5bVNoML2b9nq1BclVCDCEt+RkW7R5gimtW92rdo3qS5ZP+AftKqRrISxWzJ/wD9pII3Q7FYmkVmsQlU/uaMbY2jN3rWy4IiLikNC0BpkAOxSWATj2bruPcwqGJgUTkls49nnpiHuhoUecaDvcna3wx/mD6LmwFKro/Gk73PbFhjzH0XOIj5gBOKoaNZBIoOLZhOlUQ+M4L2HEH0m+GK2GRWa1XcpQAXYBWApBlN3OoioBFbJjq5iuq8STb1nbtd94VymJVp2Fdc4ivlRtd94Vik1ynbrULREuGE6HfcAHBwc2WFQCCOwKSFlV8hFLDeaSLuci6aiuia9ykQI0Tru3oLKOUjBhCIxoeREaACSAZ0NRqnRIj3hbZ3RmQniTXktc4Ezkeia55eijyYXsybFDQb5cYRpUExXteZZqT71nCC3P/hoTmNAiPEwCHODTMEzAqQBPuSXIXCeMx7LKyCYroh5cxZ0aC8l7C0ipFRQ6FFeclcCrKWw4kSzwnxZB15zGlw/pqRmEkRaLECyJSoLZd6esYGyAwEgNgolkIXhEAzuG9YJHFsclMYcgBrbvRtrs0kueX1z1bKVM9arQFNbzHbPVqCLaoqLAJhPAJBIoRiKtwSWyWSIAREN4zx0jWpDy4aQpIDgXCRBSi2ZILyCHOaW4EE+IzpnYYEiNoSl0sRlAdsduVVtOVGBmeoxlqmrXZB7B2x25Utl2rdGGpGJoCx5ZaQLoLtYIkobfwquOrDMiaGcwNZAwFK7VHDsoY4NaAAiHwAcQDtCQx2UnmkmjvKc5Ei+3s2sxPu0qbDTXI7fb2brRPI5FSLjbjXbG3XGYP8AF5XOjGoJ6F0Djf8AloWuM3yRFzxwF0VzJx8VRvizkBL961giTxAppJWsNtcFuAJCa2HhhFV/KcM3lbSd6rOUviFFRS6Cbp2LqvEkZWQdZw/8hXNYsrh2FdM4mm+6jru+9KwR3CCzX7S8Tk5riQdV7CXYjIFlDgxr8L4JzYSmZoLLplbzrveYplCMmg6Lx/xKmY2tkJrjDEgW3pAZpXx6L3gnB5NsXmy95MjLEENdTvK8A+Dtb5mqfJNt5RxhOaLsOPIZ7zTA5SoOtyq1FmLkFYmSvdbwUgyfDzNl1S5vlIWljsd0mgmSJHPKenFZIiPAvNKSth86X9w9VYnCQKRFvP8AtD1VFU0SHKmr1CCLExiDy+oQZFVoIOSWwhyc2WlSBqkI5zVJYLKPYnY7cqfDPOOxXGz/AAXbHbiqXC6T569ysfk0otPxApyVFaG88KYtUGzCnGSm+8WfbE8jkohtTnJQ94s+2J5XKJXxwn2EHXG/A5c++jnw1roXG78KAP8AunyFUC5ROPgqFrToltWGA45vFGN0reHOS2GoqVW8oDndyskd88ZHbXeq9lXpKqLX9E7Cuo8THyg67vvSuXPq0jUV0/icMrIOu/71c6R2XW+/n7XmKZQxzP8Ad5SgMsj387HeYpjCbzRtduSIxv8AI6zfM1TWWKDaBdHRAn1hAhnt+IFEwfA6zfOxC8DxetFonmixfAWdg8pQSmDw2tLGuvRocRwmR7NgF0EACTc5rnzK28DsvRLVDe6K1rS14aJAiYlPOSpjwTsp/ktGwuGjQ7UO5G5MyXDgAiGJBxBNScKZ1WyxnHGy+jomBSQ9P7Q3FO3lJXDn/aG4rMboiId3qEG9FxRu/JCuWoGMCkd0mqILZuLdqksNn+CdjtxVKZ037PRXaz/BOx25UpvTfs9CrE0rtHxFOh4/xEQoN4Kb5M+Ys3+r5XpPCKb5K+Ys3+p5XqpLONwTh2cf9x3kVBAV943BzbN9ZE8gVGMKoqnHwVq51FIyNJaT1YLNgC32Gr2aEiypjVWV9mJNCFXcpWZxM6Vr3qqLmCh2FdL4oD7oOs/70LnJsxkc1DnXReKH5QdaJ96FhGmWPn30wveYoyBFfybTdAdM829TDSgsstJt7u3zFF5KsphwwHEHnvdi4yBJMpurRSiK0ZUIZDcGi81zqHC8xzScKmciEPxb2p8QR4oYJOiPJmbvOc9zjIVpQDsRUIQ3sgXS1zcZjnA9Ekzzz060fwGsYhQnsBvAOoZSnMl2G0lF8KyMJlUS7Z+K3b+SR5Z4Tss8VkNwnNrojq1axgJcZbAcccE0yZb2RobYkMza6RE6eCyRcTApI90nTP8AV6FOYuCRWmCHEtdgT3CRVFRV8ETFQRQ6Qg/4lpcWgguGIzhaZJt0KLC9g8va2628Qaza14NcaOC8ZYmteX1mRI6MZzlpWgliRg0EuMgBOZ0LeBFDrpaZg1B0jSoI9lDxIkyPhWdCprNADbrROQ0mZ71JY7OfYnY7cqZEeGuiE0kCSTmEqlXSzn2J2O3KnWyEC+IDUESI1EIxNVyBlBkV02GYmRgRhtRdttjYTC95kMMJkk5gEIywthvk2gJmc9dpRdtsbYjbrxMY6K6iO3vSE1lih4Dm4GoTnI/zFm2RNzknskENaGtEgKAJxkf5mzdWJucqks423yFm1vieVqpLnYbFcuN93yvXieVipMSKAE4ivWHFeGdEO22NzkBafxzf6lsGbH1SXKDjPUJJxCok1uMzo9VVAYrqO2FX7il+UHXifehUCMRJ2whX/ik+THXifehYqN8q/PO2HzlEWv4QEwL72wzOeD3Na4U0gkdqHyoffndo/wA3KaK4RYILDeuvvCVZuhOD7u3mkKUTPsLbjWtkwBrjQCXSY3DNROOD1k5OHLSGnvBd6pHFtzXw4JbNrYrZTcLsmksJvA4U3K1QAJmWFJbJUWaYHtmRIUWI2I8c5olOlRWh1VPeUbChhoAaAAJUG1C2rKsOG9jHmTolG6zo1nUEY0zlKopVBSOFFV8vxiyBHcHBpayIQ4zk08m/nGVZDGmhWl+Cq/CCx8tZ40Og5SHEYCcJuhvAnqqqKi7BZGw4MNrQ0AMYJtAF4hoF7ATnLErHBR5IyiyNZ4ToZmA0MNCOcwXXCR1hbmIJynUZs/ckPAt2GrVGXgVJkBpzLaHEBLZGaUsUH4DtjtxVUj9Jx0hWqH8B2x24qpxH80k5gQiGkUYe0CJKGe8GICCCNVUU52mm1SbwcUzyL8zZ+rE/ElkHFMsin3qz9SJ6qRBxzY2XrRfKxc/iOwV946OlZOtF3MXPo2Zax8FRmIVvyyhXqe0e39eZIMonnJyDVJMq0fJNASI4Bh/VdJ4p/kx1on3gXMog5jtk10vimPuY68T7xqyjjK8Odud9rzFHZJsTYUNjGzleca41qQg8p/Ou+153IyPaOTguf/SHu7Q0y8ZKRdwhsRi2UBjjzIbiZEgymwGolWRno0iSuWT4V1oE5yDRPTzVWeD9l9gGurOHFJ1icPfLxVgyHEnDkcWcw7WTb6T7VmmBcp8GBGtMKPfcDCmLszd5zSxxu4TLTKeKc2KyiG0MbOTcJmZxnitwtmoL2MUkjwbxunOfRydPCVHpjrejlRNzAusa2ZMgBM58Utg5MDYjokzNwkRTTPHFNo+Lf3pQzkgDa7JyjS0mQIIwn4GhUlmgXOTaCTdkJn9FKsHSbtUlhHy7+q7cVTIkPlIEZu0T1EK5N+Xf1XblSYDnXYoEpSM56pqhpBk7J3IkNBJBJdmGOwI3KuTuWh3CZVBwBBlpBxx7wDmW8ucNiLIUEWTrNcY1s710Snp7Am2RPmoH1cT1QMIVCOyH83A+rieqir3HR0rINcXcxUZ0ESGtXjjm6dk2xf8AjVI+iAtY+CoHwQTQSUdwBTqMsT0jWGyRrJIMp1dPfJPXVKr9ox0poDFpuOpmK6LxTH3MdeL941c8jYFdB4pfkx14vnasE+ymQLW4mf0vOSvRbIcazgm8GOiXNBMnDuFJ7FvlKGP4snW7zFSR7G3kmsADWufKgkAXNLb3eVCGGQxPk6SnDfQ5plgkjsltk539wY/tu3HeUHtQGQo1W3hItbEDhokWEy1Jlk14MyDRoa3Veq50tkwOxFaMAvQtQt2hZTaIKJO50nCdBP0cm8U0SW02e+bpwJl2ScmKiorgbpFR+hQxiDCYU3I3WsaDgJeBQEDJ12I597pCUu2eKQnmFr9Jm1DZRsjojHMBlOk5kbqhb2eAWcm2c7shPSpLM35d/VduVKsLJ8qNTldG/Lv6rtyo8IuPLBpk4ggE4AkGSIaGe3nhFFKcmworJNjEl0zWpptzqfLhi8n7Gd6YnKU7tZynTGXZNaBhCxCNyH83B+rf6pdYC64wvo6QntTDIB98hfVvQle45unZP9X8CpDsAr3xvfEs2yL/AMao1oFEzxUO+INXgtXuwkQh3MGZanYFpHwb+ar1p6ScPjOpXcktuneNVWh45vNJ1FdA4pflB9ZF87VzOI2mNF0vinPugl/1Iu9qyVytNinHL7wABcJSz3zVFw7O0ua0yIM5gih5pzFLLWJxInXdvU0Ccm9Y7lBNByax0RrXC81vKEA4dJolLRqTdkKV4NkMABKg7Al1g+I3qxPO1NAans3LNaiMQon/AFB2MHqVJYIpI5xmQZeCEtOV2QzIzLsJDNtOZQNtpDLwl/V2qR6UudC9q0aT+FyBbll8sAV7DymSQ8gTa6Xe1yukY2mFz2j94OUTrMVHFypOUQjAylPUfzWrcvNzgjsBSG5s5UcSFJ7dvoVIMss/YUUXKDC5sjn3zA8SpHUP4DtjtyqFkhnlHhW1kQCA4uMhIzOhV6HYm3i5j+lsI3oJVaWHlexT8mdCIiZJiF05sPeCvP4KL/TPYQkIYcIzUvB75xn1T/RTwbBGP8tw203lR5BhytjdUJ/opK7xvO9rZdkXexUq0YK38chPKWWWiLvYqY50xVM8VL3LXBEmCCcVqbNoM+xaAsgJVb285OIjJb0otoJM5IpAPE6LpPFP8p/qRd7Vzgtln9ZrovFM+dkH1kXe1CXC0fEidd29Swfo7TuRMbJT7zjMScS4dq1suSgx7WCl5znmU8SCTioRJYviN2RPM1MxiezcgzADI7QP6HntLmlGNxPZuWa1FTym88u4f3elEbY482luj1wQ+XWSjz03T6IJlpuRm6HC6d43eK0DxopmXgGHWHlcvIb5ETnIqdzBMdb8LkJpGbzR1vQoIw9SYxhQbfwlQXFIJdUYPPZ1m+DgUcWKHkvaM2qR3lA3rHEGlrtypsGGQBgrpEHu79hVSLJO2qTURnDOQr3kW1h8BpDg4gSMsx0FUWIAp8m5RMCJeGBo5ukfnoUl2ixDI0wBzhV7JA98H1Tt4T1lpa9hLTMOaSD2JBkh3vZ1QjvClFR44n+1suyLvYqZFNArfxyEX7MSZSEXNrhqlviiQ5ww/dUxVoBNSCHrUN8aQpWkbVoMiPM6d6Bt8WTuxGaEHlLpdiCCiHE/sLoPFC73UfWxfwLnUcyB2LoXFNEDbICcOVi/hQnXHmg2fmhZ+3ZsO5y9blCG4CT24ZzLfJaz9vD/AHmcoMtXzLeo7e1EDE/vMh7UfeW9R29qIBWa1EVrsjXAzaCZEAnEKm2uFJzOsNxV4eaYFU62zvigo7TtTBTd+bajYnSbt/C5L4rzJtPFFiJVtDj+F2hSSWjFu0+VyhuKSO/A1xO4qMRBpHepNHABaNHPb2qWJhNA2aG8ObKUp0BzNvOn/jKSLejIsUQys7thVYtzAKlWaL8u7YVXMot5qhUJYCJoWKjWNJEgJrG5Ln0j2D81oMyFljkyWO6Dpy/tdLcd6IyBEnbH/VHzNUMWA1reaJL3g4feon1X4wgqvxxn2lm2Rd7FQTEKvXHEefZT9b/xqhTqmF6WAmZA7googqt3PUb4kkpIcqGVAB2JVlO1OJFT3qQGnal1sfUrNPTx8fDWuucX0AMsMM1N+9E2FzpSGrmjvXG4h9F3DgxCu2OA3RDZ4gH1RFT6GQjbK+64OBqKy7JVHaUuhFGQ1pgyNpJiB5AoC2Q1y/JFNygM4SloUrBrO/eomZt40FJ41iaX3pnTKVPFEiaka46PH9EFAbMac5pkpw03m0z5uo5b39R8PzXol+woPI+IoR/6KiMs/j+qnImdKzkQcQpBiBoCxjecPz1FSixMBmGgHZJbGHgaqQwtnBI0gpRbbEbtSO0fqnUAc1bthau39UIog2Z0hJs9kxvoiGZNccbrfH8kxvjOfVeGMMwUegrcjs+lN3gPBTfwrWA3WtbsABPbnWxjFRRCpOZcbkKZszjQXntFazIa6tNAVBiMApXwXQ+Nts4UCQwin7srnMSJo/8ASUhe12rvO5bMIHS8CtHRF4YoUhlnyDEdg0y0mgUcXgfFcfojt/JdJtj2t6IHd6IFzp4jwXyM+Zn8Pp4cXH5UCJwIeBV3cJeJV8sOXCxjGGG8XWtbOjhzQBOlc2heth7O9eCFXBZw5mzH9by4uvL8ObHlYOzeib2eMCqkGalMy1Obgu2PP+8XHLhT4q5NKlBVUh5aeEZC4RyxavRjzNV/HC8XZP1YgVsHpNC4RQziZIlmWoZ+kF2m/XfMnK6dk/yY8otmvQkO1sOBHep2uC6TKXysXGz2JbyzlFosu60spP4g6Ss/iD+wFEW7FreUjCDHMp/vuWxizQsF3N7VIHKSYPWXlBEjBvSIG1BRsttHRDndkh3mvgueWzDH2umOGeXkNL6htMdrRNzg0aSZJLEys92cNH9uPeUvjQwTMuM9JmT3ry5cvGfzO3ox4tv9Xog4yYxtDITYHOLYl4k80XbpFC6UzMhUGJk6MK8m7sIduXTrdBkKV/exKXwP7dy8/wD25y+PROJhYoEWG4YscNoKgdElqXQRMESJEq4H9QsiPe4zc4O23KbJsW5zvuMXh/VHxnE4laCEZTmsWL5j3o5jQvGPE6hYsUUjYwzKUQprFigjLVixYpMkNCwMWLEJ6xstPepmWtwwc7vWLFruwWSp2ZXij6ZU7OEMXUVixbm3ZPMqxdeF9gqHwlOdqMOWWhsy13YQfyWLF318rb364Z6Nf0IGWmhvNDidchozzKDjZUiHPdGhtP8ALHcvVi7bN2y/LOvVhPhE1wJmRM6c/epmtGtYsXmdmzoQWBg/YCxYoFWWQM4SnkJ4ErFi45eu2PjLl3Ensovbs/pHtAWLFkv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8" name="AutoShape 10" descr="data:image/jpeg;base64,/9j/4AAQSkZJRgABAQAAAQABAAD/2wCEAAkGBhQSERUUEhQUFRUUGBcUFxcXFxcXGBQUFxUWFBUVFxQYHSYeFxkkHBcVHy8gIycpLCwsFR4xNTAqNSYrLCkBCQoKDAwOFA8PFCkYFBgpKSkpLCkpKSkpKSkpKSkpKSkpKSktKSkpKSkpKSkpKSkpKSkpKSkpKSkpKSkpKSkpKf/AABEIAPYAzQMBIgACEQEDEQH/xAAcAAACAgMBAQAAAAAAAAAAAAAEBQMGAAIHAQj/xABIEAABAgMDBgsECAUDBAMAAAABAAIDESEEEjEFQVFhcbEGBxMiMnKBkaGywSMkMzRCc4KzwtHh8BRDUmKig5LDU2Oj8RUWk//EABkBAQEBAQEBAAAAAAAAAAAAAAEAAgMEBf/EACARAQEAAgMAAwEBAQAAAAAAAAABAgMEETFBUWEyQhT/2gAMAwEAAhEDEQA/AKebLJQwgZdp3lNCoI8QALuwElpXrW1UT47qyzAqW/QZ6DvzoT2IKfv950O1hqpwaZ1r0sK7K+CkgAWMikfkmNnyHHf0IT5aSLo73SR8DgRaHY3GbXT8GgqRM6PKVFqLRPGat0LgBPpxf9rfUlGweAdnb0jEdLS4DwAV2nLOEB57Oqd6VGIJLuY4H2QkEwGPIoL037yUws+R4TPhwYberDaPRYLglmskR/QY92xrjuCa2bgrbH4WeL2tI80l3BsM5h4hbCEdXeT6KTjsLi7tzv5Qb1nwx4BxR8HiotjsXQW7XOMu5q6w2EdI7j+anDS0Tnhq1qTnNl4h7S+GXNtMG8MGlrwP90qdyqmXuLy3WOZjWd9wfzGe0ZtLmzu9oC+msiD2c9ZTCSz2XxrOYnmUtCKL6hy/xd2G2T5azsvH6bPZvnpLmyn2zXPMucQLhM2O0AjMyMJH/wDRlO9qe105JDgyqvYGE03y1wKt1jPvFniNb/W0X2f72TA7ZJG1ppI9yQMap2ih7UGxu1MbOJjVgkPIVmopGwwNHgiWQ66lMKZitdITEKWWy1NbiUwMYzlQ5sFXsoCZGxVqb/8AyDK44HNqT7IVhZaGX75ABuyArMATqdqqL2q7cBrjLI1ziGzc8kkymQ4jPqA7kdqnVkyHBb9G9tJPgKJ1ZrMG9FobsAG5KnZegt+nPqgn9EQMuAwTFhg0dckZVoNetVUOWQT+6qdln2qsOy250Nri4tm97TKlAxpGGslaQ8rtJ6c9pQlrdcb0i0dZ3oSoYmUoTM8+q1ztwSDlQdCiNprIS7VdJYmZaa7BsSWktujxM/BbxcpgMe+UgwAmetwacEla9x+kOwfmiTYr0GM1znEPa1uak3jBSFWfLzHQ4kQFpbCIBINKyz9qgfwnaBMXZdae4IewcHGssUeCHOIeQZmUxVn5JQ3gy1jCGkkznzpbhJBMv/u4nIBvc4+qlZwmivIAEgSB0QJ1wqqueDkSfRZ3Zuyab5IyOYd2f9YMhOQqNKg7Fksygk6C5KLJwwP8yGNrD+E/mm2TvgH7SpFpg8zs1/oiRpdLJwns8SgiNaf6Xc0+ND2JoHTXHGZNDqk4k5taY2CK+D8OLEbqvU/24I6XbqRCrOXeLywWqZiQGtefpw/Zu2ktoe0FL4HDWKwc9rYgGjmnwp4J3k7hXCjFrbsRjn0Ac0yJ0BwoouTcM+Kxtjgvjwoxcxspse0XpFwbR7aHHQFVrLZpNFF2LjOsjf4KIRNvOZQEgOm8ULcCuWw4RDRRbxZoR1FpXSpnN/dFAYwGZbAm5ztiQW9spK0TrhqVZykOcioueKFWng3Zy6yQpCdY3i9VxzOadhXRuKywCLZ2A5i/7wrJJIdgeBVpxT6wwPdSCP5mHY1Xu1cHW0oMEC7IwDmw9JLv8XfkgKn/AAw5IU/mP8WNXpsLQ1shjOfemXCayGA1rWkAlxNa4jCXYpMn2PlobXDCQPfXfMdiUTHJ7dmyiFtVllK644gVriZJVlbhsIVqfClNjJgubWdJg1IGMu/PgrG+yOLYb7pAdcdI6HSPqlGTLMAAmLIQuO+x5goXQ5AIxrOafs+ZBb2dnsomz1al5bVNoML2b9nq1BclVCDCEt+RkW7R5gimtW92rdo3qS5ZP+AftKqRrISxWzJ/wD9pII3Q7FYmkVmsQlU/uaMbY2jN3rWy4IiLikNC0BpkAOxSWATj2bruPcwqGJgUTkls49nnpiHuhoUecaDvcna3wx/mD6LmwFKro/Gk73PbFhjzH0XOIj5gBOKoaNZBIoOLZhOlUQ+M4L2HEH0m+GK2GRWa1XcpQAXYBWApBlN3OoioBFbJjq5iuq8STb1nbtd94VymJVp2Fdc4ivlRtd94Vik1ynbrULREuGE6HfcAHBwc2WFQCCOwKSFlV8hFLDeaSLuci6aiuia9ykQI0Tru3oLKOUjBhCIxoeREaACSAZ0NRqnRIj3hbZ3RmQniTXktc4Ezkeia55eijyYXsybFDQb5cYRpUExXteZZqT71nCC3P/hoTmNAiPEwCHODTMEzAqQBPuSXIXCeMx7LKyCYroh5cxZ0aC8l7C0ipFRQ6FFeclcCrKWw4kSzwnxZB15zGlw/pqRmEkRaLECyJSoLZd6esYGyAwEgNgolkIXhEAzuG9YJHFsclMYcgBrbvRtrs0kueX1z1bKVM9arQFNbzHbPVqCLaoqLAJhPAJBIoRiKtwSWyWSIAREN4zx0jWpDy4aQpIDgXCRBSi2ZILyCHOaW4EE+IzpnYYEiNoSl0sRlAdsduVVtOVGBmeoxlqmrXZB7B2x25Utl2rdGGpGJoCx5ZaQLoLtYIkobfwquOrDMiaGcwNZAwFK7VHDsoY4NaAAiHwAcQDtCQx2UnmkmjvKc5Ei+3s2sxPu0qbDTXI7fb2brRPI5FSLjbjXbG3XGYP8AF5XOjGoJ6F0Djf8AloWuM3yRFzxwF0VzJx8VRvizkBL961giTxAppJWsNtcFuAJCa2HhhFV/KcM3lbSd6rOUviFFRS6Cbp2LqvEkZWQdZw/8hXNYsrh2FdM4mm+6jru+9KwR3CCzX7S8Tk5riQdV7CXYjIFlDgxr8L4JzYSmZoLLplbzrveYplCMmg6Lx/xKmY2tkJrjDEgW3pAZpXx6L3gnB5NsXmy95MjLEENdTvK8A+Dtb5mqfJNt5RxhOaLsOPIZ7zTA5SoOtyq1FmLkFYmSvdbwUgyfDzNl1S5vlIWljsd0mgmSJHPKenFZIiPAvNKSth86X9w9VYnCQKRFvP8AtD1VFU0SHKmr1CCLExiDy+oQZFVoIOSWwhyc2WlSBqkI5zVJYLKPYnY7cqfDPOOxXGz/AAXbHbiqXC6T569ysfk0otPxApyVFaG88KYtUGzCnGSm+8WfbE8jkohtTnJQ94s+2J5XKJXxwn2EHXG/A5c++jnw1roXG78KAP8AunyFUC5ROPgqFrToltWGA45vFGN0reHOS2GoqVW8oDndyskd88ZHbXeq9lXpKqLX9E7Cuo8THyg67vvSuXPq0jUV0/icMrIOu/71c6R2XW+/n7XmKZQxzP8Ad5SgMsj387HeYpjCbzRtduSIxv8AI6zfM1TWWKDaBdHRAn1hAhnt+IFEwfA6zfOxC8DxetFonmixfAWdg8pQSmDw2tLGuvRocRwmR7NgF0EACTc5rnzK28DsvRLVDe6K1rS14aJAiYlPOSpjwTsp/ktGwuGjQ7UO5G5MyXDgAiGJBxBNScKZ1WyxnHGy+jomBSQ9P7Q3FO3lJXDn/aG4rMboiId3qEG9FxRu/JCuWoGMCkd0mqILZuLdqksNn+CdjtxVKZ037PRXaz/BOx25UpvTfs9CrE0rtHxFOh4/xEQoN4Kb5M+Ys3+r5XpPCKb5K+Ys3+p5XqpLONwTh2cf9x3kVBAV943BzbN9ZE8gVGMKoqnHwVq51FIyNJaT1YLNgC32Gr2aEiypjVWV9mJNCFXcpWZxM6Vr3qqLmCh2FdL4oD7oOs/70LnJsxkc1DnXReKH5QdaJ96FhGmWPn30wveYoyBFfybTdAdM829TDSgsstJt7u3zFF5KsphwwHEHnvdi4yBJMpurRSiK0ZUIZDcGi81zqHC8xzScKmciEPxb2p8QR4oYJOiPJmbvOc9zjIVpQDsRUIQ3sgXS1zcZjnA9Ekzzz060fwGsYhQnsBvAOoZSnMl2G0lF8KyMJlUS7Z+K3b+SR5Z4Tss8VkNwnNrojq1axgJcZbAcccE0yZb2RobYkMza6RE6eCyRcTApI90nTP8AV6FOYuCRWmCHEtdgT3CRVFRV8ETFQRQ6Qg/4lpcWgguGIzhaZJt0KLC9g8va2628Qaza14NcaOC8ZYmteX1mRI6MZzlpWgliRg0EuMgBOZ0LeBFDrpaZg1B0jSoI9lDxIkyPhWdCprNADbrROQ0mZ71JY7OfYnY7cqZEeGuiE0kCSTmEqlXSzn2J2O3KnWyEC+IDUESI1EIxNVyBlBkV02GYmRgRhtRdttjYTC95kMMJkk5gEIywthvk2gJmc9dpRdtsbYjbrxMY6K6iO3vSE1lih4Dm4GoTnI/zFm2RNzknskENaGtEgKAJxkf5mzdWJucqks423yFm1vieVqpLnYbFcuN93yvXieVipMSKAE4ivWHFeGdEO22NzkBafxzf6lsGbH1SXKDjPUJJxCok1uMzo9VVAYrqO2FX7il+UHXifehUCMRJ2whX/ik+THXifehYqN8q/PO2HzlEWv4QEwL72wzOeD3Na4U0gkdqHyoffndo/wA3KaK4RYILDeuvvCVZuhOD7u3mkKUTPsLbjWtkwBrjQCXSY3DNROOD1k5OHLSGnvBd6pHFtzXw4JbNrYrZTcLsmksJvA4U3K1QAJmWFJbJUWaYHtmRIUWI2I8c5olOlRWh1VPeUbChhoAaAAJUG1C2rKsOG9jHmTolG6zo1nUEY0zlKopVBSOFFV8vxiyBHcHBpayIQ4zk08m/nGVZDGmhWl+Cq/CCx8tZ40Og5SHEYCcJuhvAnqqqKi7BZGw4MNrQ0AMYJtAF4hoF7ATnLErHBR5IyiyNZ4ToZmA0MNCOcwXXCR1hbmIJynUZs/ckPAt2GrVGXgVJkBpzLaHEBLZGaUsUH4DtjtxVUj9Jx0hWqH8B2x24qpxH80k5gQiGkUYe0CJKGe8GICCCNVUU52mm1SbwcUzyL8zZ+rE/ElkHFMsin3qz9SJ6qRBxzY2XrRfKxc/iOwV946OlZOtF3MXPo2Zax8FRmIVvyyhXqe0e39eZIMonnJyDVJMq0fJNASI4Bh/VdJ4p/kx1on3gXMog5jtk10vimPuY68T7xqyjjK8Odud9rzFHZJsTYUNjGzleca41qQg8p/Ou+153IyPaOTguf/SHu7Q0y8ZKRdwhsRi2UBjjzIbiZEgymwGolWRno0iSuWT4V1oE5yDRPTzVWeD9l9gGurOHFJ1icPfLxVgyHEnDkcWcw7WTb6T7VmmBcp8GBGtMKPfcDCmLszd5zSxxu4TLTKeKc2KyiG0MbOTcJmZxnitwtmoL2MUkjwbxunOfRydPCVHpjrejlRNzAusa2ZMgBM58Utg5MDYjokzNwkRTTPHFNo+Lf3pQzkgDa7JyjS0mQIIwn4GhUlmgXOTaCTdkJn9FKsHSbtUlhHy7+q7cVTIkPlIEZu0T1EK5N+Xf1XblSYDnXYoEpSM56pqhpBk7J3IkNBJBJdmGOwI3KuTuWh3CZVBwBBlpBxx7wDmW8ucNiLIUEWTrNcY1s710Snp7Am2RPmoH1cT1QMIVCOyH83A+rieqir3HR0rINcXcxUZ0ESGtXjjm6dk2xf8AjVI+iAtY+CoHwQTQSUdwBTqMsT0jWGyRrJIMp1dPfJPXVKr9ox0poDFpuOpmK6LxTH3MdeL941c8jYFdB4pfkx14vnasE+ymQLW4mf0vOSvRbIcazgm8GOiXNBMnDuFJ7FvlKGP4snW7zFSR7G3kmsADWufKgkAXNLb3eVCGGQxPk6SnDfQ5plgkjsltk539wY/tu3HeUHtQGQo1W3hItbEDhokWEy1Jlk14MyDRoa3Veq50tkwOxFaMAvQtQt2hZTaIKJO50nCdBP0cm8U0SW02e+bpwJl2ScmKiorgbpFR+hQxiDCYU3I3WsaDgJeBQEDJ12I597pCUu2eKQnmFr9Jm1DZRsjojHMBlOk5kbqhb2eAWcm2c7shPSpLM35d/VduVKsLJ8qNTldG/Lv6rtyo8IuPLBpk4ggE4AkGSIaGe3nhFFKcmworJNjEl0zWpptzqfLhi8n7Gd6YnKU7tZynTGXZNaBhCxCNyH83B+rf6pdYC64wvo6QntTDIB98hfVvQle45unZP9X8CpDsAr3xvfEs2yL/AMao1oFEzxUO+INXgtXuwkQh3MGZanYFpHwb+ar1p6ScPjOpXcktuneNVWh45vNJ1FdA4pflB9ZF87VzOI2mNF0vinPugl/1Iu9qyVytNinHL7wABcJSz3zVFw7O0ua0yIM5gih5pzFLLWJxInXdvU0Ccm9Y7lBNByax0RrXC81vKEA4dJolLRqTdkKV4NkMABKg7Al1g+I3qxPO1NAans3LNaiMQon/AFB2MHqVJYIpI5xmQZeCEtOV2QzIzLsJDNtOZQNtpDLwl/V2qR6UudC9q0aT+FyBbll8sAV7DymSQ8gTa6Xe1yukY2mFz2j94OUTrMVHFypOUQjAylPUfzWrcvNzgjsBSG5s5UcSFJ7dvoVIMss/YUUXKDC5sjn3zA8SpHUP4DtjtyqFkhnlHhW1kQCA4uMhIzOhV6HYm3i5j+lsI3oJVaWHlexT8mdCIiZJiF05sPeCvP4KL/TPYQkIYcIzUvB75xn1T/RTwbBGP8tw203lR5BhytjdUJ/opK7xvO9rZdkXexUq0YK38chPKWWWiLvYqY50xVM8VL3LXBEmCCcVqbNoM+xaAsgJVb285OIjJb0otoJM5IpAPE6LpPFP8p/qRd7Vzgtln9ZrovFM+dkH1kXe1CXC0fEidd29Swfo7TuRMbJT7zjMScS4dq1suSgx7WCl5znmU8SCTioRJYviN2RPM1MxiezcgzADI7QP6HntLmlGNxPZuWa1FTym88u4f3elEbY482luj1wQ+XWSjz03T6IJlpuRm6HC6d43eK0DxopmXgGHWHlcvIb5ETnIqdzBMdb8LkJpGbzR1vQoIw9SYxhQbfwlQXFIJdUYPPZ1m+DgUcWKHkvaM2qR3lA3rHEGlrtypsGGQBgrpEHu79hVSLJO2qTURnDOQr3kW1h8BpDg4gSMsx0FUWIAp8m5RMCJeGBo5ukfnoUl2ixDI0wBzhV7JA98H1Tt4T1lpa9hLTMOaSD2JBkh3vZ1QjvClFR44n+1suyLvYqZFNArfxyEX7MSZSEXNrhqlviiQ5ww/dUxVoBNSCHrUN8aQpWkbVoMiPM6d6Bt8WTuxGaEHlLpdiCCiHE/sLoPFC73UfWxfwLnUcyB2LoXFNEDbICcOVi/hQnXHmg2fmhZ+3ZsO5y9blCG4CT24ZzLfJaz9vD/AHmcoMtXzLeo7e1EDE/vMh7UfeW9R29qIBWa1EVrsjXAzaCZEAnEKm2uFJzOsNxV4eaYFU62zvigo7TtTBTd+bajYnSbt/C5L4rzJtPFFiJVtDj+F2hSSWjFu0+VyhuKSO/A1xO4qMRBpHepNHABaNHPb2qWJhNA2aG8ObKUp0BzNvOn/jKSLejIsUQys7thVYtzAKlWaL8u7YVXMot5qhUJYCJoWKjWNJEgJrG5Ln0j2D81oMyFljkyWO6Dpy/tdLcd6IyBEnbH/VHzNUMWA1reaJL3g4feon1X4wgqvxxn2lm2Rd7FQTEKvXHEefZT9b/xqhTqmF6WAmZA7googqt3PUb4kkpIcqGVAB2JVlO1OJFT3qQGnal1sfUrNPTx8fDWuucX0AMsMM1N+9E2FzpSGrmjvXG4h9F3DgxCu2OA3RDZ4gH1RFT6GQjbK+64OBqKy7JVHaUuhFGQ1pgyNpJiB5AoC2Q1y/JFNygM4SloUrBrO/eomZt40FJ41iaX3pnTKVPFEiaka46PH9EFAbMac5pkpw03m0z5uo5b39R8PzXol+woPI+IoR/6KiMs/j+qnImdKzkQcQpBiBoCxjecPz1FSixMBmGgHZJbGHgaqQwtnBI0gpRbbEbtSO0fqnUAc1bthau39UIog2Z0hJs9kxvoiGZNccbrfH8kxvjOfVeGMMwUegrcjs+lN3gPBTfwrWA3WtbsABPbnWxjFRRCpOZcbkKZszjQXntFazIa6tNAVBiMApXwXQ+Nts4UCQwin7srnMSJo/8ASUhe12rvO5bMIHS8CtHRF4YoUhlnyDEdg0y0mgUcXgfFcfojt/JdJtj2t6IHd6IFzp4jwXyM+Zn8Pp4cXH5UCJwIeBV3cJeJV8sOXCxjGGG8XWtbOjhzQBOlc2heth7O9eCFXBZw5mzH9by4uvL8ObHlYOzeib2eMCqkGalMy1Obgu2PP+8XHLhT4q5NKlBVUh5aeEZC4RyxavRjzNV/HC8XZP1YgVsHpNC4RQziZIlmWoZ+kF2m/XfMnK6dk/yY8otmvQkO1sOBHep2uC6TKXysXGz2JbyzlFosu60spP4g6Ss/iD+wFEW7FreUjCDHMp/vuWxizQsF3N7VIHKSYPWXlBEjBvSIG1BRsttHRDndkh3mvgueWzDH2umOGeXkNL6htMdrRNzg0aSZJLEys92cNH9uPeUvjQwTMuM9JmT3ry5cvGfzO3ox4tv9Xog4yYxtDITYHOLYl4k80XbpFC6UzMhUGJk6MK8m7sIduXTrdBkKV/exKXwP7dy8/wD25y+PROJhYoEWG4YscNoKgdElqXQRMESJEq4H9QsiPe4zc4O23KbJsW5zvuMXh/VHxnE4laCEZTmsWL5j3o5jQvGPE6hYsUUjYwzKUQprFigjLVixYpMkNCwMWLEJ6xstPepmWtwwc7vWLFruwWSp2ZXij6ZU7OEMXUVixbm3ZPMqxdeF9gqHwlOdqMOWWhsy13YQfyWLF318rb364Z6Nf0IGWmhvNDidchozzKDjZUiHPdGhtP8ALHcvVi7bN2y/LOvVhPhE1wJmRM6c/epmtGtYsXmdmzoQWBg/YCxYoFWWQM4SnkJ4ErFi45eu2PjLl3Ensovbs/pHtAWLFkv/2Q=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9" name="AutoShape 12" descr="data:image/jpeg;base64,/9j/4AAQSkZJRgABAQAAAQABAAD/2wCEAAkGBhQSERUUEhQUFRUUGBcUFxcXFxcXGBQUFxUWFBUVFxQYHSYeFxkkHBcVHy8gIycpLCwsFR4xNTAqNSYrLCkBCQoKDAwOFA8PFCkYFBgpKSkpLCkpKSkpKSkpKSkpKSkpKSktKSkpKSkpKSkpKSkpKSkpKSkpKSkpKSkpKSkpKf/AABEIAPYAzQMBIgACEQEDEQH/xAAcAAACAgMBAQAAAAAAAAAAAAAEBQMGAAIHAQj/xABIEAABAgMDBgsECAUDBAMAAAABAAIDESEEEjEFQVFhcbEGBxMiMnKBkaGywSMkMzRCc4KzwtHh8BRDUmKig5LDU2Oj8RUWk//EABkBAQEBAQEBAAAAAAAAAAAAAAEAAgMEBf/EACARAQEAAgMAAwEBAQAAAAAAAAABAgMEETFBUWEyQhT/2gAMAwEAAhEDEQA/AKebLJQwgZdp3lNCoI8QALuwElpXrW1UT47qyzAqW/QZ6DvzoT2IKfv950O1hqpwaZ1r0sK7K+CkgAWMikfkmNnyHHf0IT5aSLo73SR8DgRaHY3GbXT8GgqRM6PKVFqLRPGat0LgBPpxf9rfUlGweAdnb0jEdLS4DwAV2nLOEB57Oqd6VGIJLuY4H2QkEwGPIoL037yUws+R4TPhwYberDaPRYLglmskR/QY92xrjuCa2bgrbH4WeL2tI80l3BsM5h4hbCEdXeT6KTjsLi7tzv5Qb1nwx4BxR8HiotjsXQW7XOMu5q6w2EdI7j+anDS0Tnhq1qTnNl4h7S+GXNtMG8MGlrwP90qdyqmXuLy3WOZjWd9wfzGe0ZtLmzu9oC+msiD2c9ZTCSz2XxrOYnmUtCKL6hy/xd2G2T5azsvH6bPZvnpLmyn2zXPMucQLhM2O0AjMyMJH/wDRlO9qe105JDgyqvYGE03y1wKt1jPvFniNb/W0X2f72TA7ZJG1ppI9yQMap2ih7UGxu1MbOJjVgkPIVmopGwwNHgiWQ66lMKZitdITEKWWy1NbiUwMYzlQ5sFXsoCZGxVqb/8AyDK44HNqT7IVhZaGX75ABuyArMATqdqqL2q7cBrjLI1ziGzc8kkymQ4jPqA7kdqnVkyHBb9G9tJPgKJ1ZrMG9FobsAG5KnZegt+nPqgn9EQMuAwTFhg0dckZVoNetVUOWQT+6qdln2qsOy250Nri4tm97TKlAxpGGslaQ8rtJ6c9pQlrdcb0i0dZ3oSoYmUoTM8+q1ztwSDlQdCiNprIS7VdJYmZaa7BsSWktujxM/BbxcpgMe+UgwAmetwacEla9x+kOwfmiTYr0GM1znEPa1uak3jBSFWfLzHQ4kQFpbCIBINKyz9qgfwnaBMXZdae4IewcHGssUeCHOIeQZmUxVn5JQ3gy1jCGkkznzpbhJBMv/u4nIBvc4+qlZwmivIAEgSB0QJ1wqqueDkSfRZ3Zuyab5IyOYd2f9YMhOQqNKg7Fksygk6C5KLJwwP8yGNrD+E/mm2TvgH7SpFpg8zs1/oiRpdLJwns8SgiNaf6Xc0+ND2JoHTXHGZNDqk4k5taY2CK+D8OLEbqvU/24I6XbqRCrOXeLywWqZiQGtefpw/Zu2ktoe0FL4HDWKwc9rYgGjmnwp4J3k7hXCjFrbsRjn0Ac0yJ0BwoouTcM+Kxtjgvjwoxcxspse0XpFwbR7aHHQFVrLZpNFF2LjOsjf4KIRNvOZQEgOm8ULcCuWw4RDRRbxZoR1FpXSpnN/dFAYwGZbAm5ztiQW9spK0TrhqVZykOcioueKFWng3Zy6yQpCdY3i9VxzOadhXRuKywCLZ2A5i/7wrJJIdgeBVpxT6wwPdSCP5mHY1Xu1cHW0oMEC7IwDmw9JLv8XfkgKn/AAw5IU/mP8WNXpsLQ1shjOfemXCayGA1rWkAlxNa4jCXYpMn2PlobXDCQPfXfMdiUTHJ7dmyiFtVllK644gVriZJVlbhsIVqfClNjJgubWdJg1IGMu/PgrG+yOLYb7pAdcdI6HSPqlGTLMAAmLIQuO+x5goXQ5AIxrOafs+ZBb2dnsomz1al5bVNoML2b9nq1BclVCDCEt+RkW7R5gimtW92rdo3qS5ZP+AftKqRrISxWzJ/wD9pII3Q7FYmkVmsQlU/uaMbY2jN3rWy4IiLikNC0BpkAOxSWATj2bruPcwqGJgUTkls49nnpiHuhoUecaDvcna3wx/mD6LmwFKro/Gk73PbFhjzH0XOIj5gBOKoaNZBIoOLZhOlUQ+M4L2HEH0m+GK2GRWa1XcpQAXYBWApBlN3OoioBFbJjq5iuq8STb1nbtd94VymJVp2Fdc4ivlRtd94Vik1ynbrULREuGE6HfcAHBwc2WFQCCOwKSFlV8hFLDeaSLuci6aiuia9ykQI0Tru3oLKOUjBhCIxoeREaACSAZ0NRqnRIj3hbZ3RmQniTXktc4Ezkeia55eijyYXsybFDQb5cYRpUExXteZZqT71nCC3P/hoTmNAiPEwCHODTMEzAqQBPuSXIXCeMx7LKyCYroh5cxZ0aC8l7C0ipFRQ6FFeclcCrKWw4kSzwnxZB15zGlw/pqRmEkRaLECyJSoLZd6esYGyAwEgNgolkIXhEAzuG9YJHFsclMYcgBrbvRtrs0kueX1z1bKVM9arQFNbzHbPVqCLaoqLAJhPAJBIoRiKtwSWyWSIAREN4zx0jWpDy4aQpIDgXCRBSi2ZILyCHOaW4EE+IzpnYYEiNoSl0sRlAdsduVVtOVGBmeoxlqmrXZB7B2x25Utl2rdGGpGJoCx5ZaQLoLtYIkobfwquOrDMiaGcwNZAwFK7VHDsoY4NaAAiHwAcQDtCQx2UnmkmjvKc5Ei+3s2sxPu0qbDTXI7fb2brRPI5FSLjbjXbG3XGYP8AF5XOjGoJ6F0Djf8AloWuM3yRFzxwF0VzJx8VRvizkBL961giTxAppJWsNtcFuAJCa2HhhFV/KcM3lbSd6rOUviFFRS6Cbp2LqvEkZWQdZw/8hXNYsrh2FdM4mm+6jru+9KwR3CCzX7S8Tk5riQdV7CXYjIFlDgxr8L4JzYSmZoLLplbzrveYplCMmg6Lx/xKmY2tkJrjDEgW3pAZpXx6L3gnB5NsXmy95MjLEENdTvK8A+Dtb5mqfJNt5RxhOaLsOPIZ7zTA5SoOtyq1FmLkFYmSvdbwUgyfDzNl1S5vlIWljsd0mgmSJHPKenFZIiPAvNKSth86X9w9VYnCQKRFvP8AtD1VFU0SHKmr1CCLExiDy+oQZFVoIOSWwhyc2WlSBqkI5zVJYLKPYnY7cqfDPOOxXGz/AAXbHbiqXC6T569ysfk0otPxApyVFaG88KYtUGzCnGSm+8WfbE8jkohtTnJQ94s+2J5XKJXxwn2EHXG/A5c++jnw1roXG78KAP8AunyFUC5ROPgqFrToltWGA45vFGN0reHOS2GoqVW8oDndyskd88ZHbXeq9lXpKqLX9E7Cuo8THyg67vvSuXPq0jUV0/icMrIOu/71c6R2XW+/n7XmKZQxzP8Ad5SgMsj387HeYpjCbzRtduSIxv8AI6zfM1TWWKDaBdHRAn1hAhnt+IFEwfA6zfOxC8DxetFonmixfAWdg8pQSmDw2tLGuvRocRwmR7NgF0EACTc5rnzK28DsvRLVDe6K1rS14aJAiYlPOSpjwTsp/ktGwuGjQ7UO5G5MyXDgAiGJBxBNScKZ1WyxnHGy+jomBSQ9P7Q3FO3lJXDn/aG4rMboiId3qEG9FxRu/JCuWoGMCkd0mqILZuLdqksNn+CdjtxVKZ037PRXaz/BOx25UpvTfs9CrE0rtHxFOh4/xEQoN4Kb5M+Ys3+r5XpPCKb5K+Ys3+p5XqpLONwTh2cf9x3kVBAV943BzbN9ZE8gVGMKoqnHwVq51FIyNJaT1YLNgC32Gr2aEiypjVWV9mJNCFXcpWZxM6Vr3qqLmCh2FdL4oD7oOs/70LnJsxkc1DnXReKH5QdaJ96FhGmWPn30wveYoyBFfybTdAdM829TDSgsstJt7u3zFF5KsphwwHEHnvdi4yBJMpurRSiK0ZUIZDcGi81zqHC8xzScKmciEPxb2p8QR4oYJOiPJmbvOc9zjIVpQDsRUIQ3sgXS1zcZjnA9Ekzzz060fwGsYhQnsBvAOoZSnMl2G0lF8KyMJlUS7Z+K3b+SR5Z4Tss8VkNwnNrojq1axgJcZbAcccE0yZb2RobYkMza6RE6eCyRcTApI90nTP8AV6FOYuCRWmCHEtdgT3CRVFRV8ETFQRQ6Qg/4lpcWgguGIzhaZJt0KLC9g8va2628Qaza14NcaOC8ZYmteX1mRI6MZzlpWgliRg0EuMgBOZ0LeBFDrpaZg1B0jSoI9lDxIkyPhWdCprNADbrROQ0mZ71JY7OfYnY7cqZEeGuiE0kCSTmEqlXSzn2J2O3KnWyEC+IDUESI1EIxNVyBlBkV02GYmRgRhtRdttjYTC95kMMJkk5gEIywthvk2gJmc9dpRdtsbYjbrxMY6K6iO3vSE1lih4Dm4GoTnI/zFm2RNzknskENaGtEgKAJxkf5mzdWJucqks423yFm1vieVqpLnYbFcuN93yvXieVipMSKAE4ivWHFeGdEO22NzkBafxzf6lsGbH1SXKDjPUJJxCok1uMzo9VVAYrqO2FX7il+UHXifehUCMRJ2whX/ik+THXifehYqN8q/PO2HzlEWv4QEwL72wzOeD3Na4U0gkdqHyoffndo/wA3KaK4RYILDeuvvCVZuhOD7u3mkKUTPsLbjWtkwBrjQCXSY3DNROOD1k5OHLSGnvBd6pHFtzXw4JbNrYrZTcLsmksJvA4U3K1QAJmWFJbJUWaYHtmRIUWI2I8c5olOlRWh1VPeUbChhoAaAAJUG1C2rKsOG9jHmTolG6zo1nUEY0zlKopVBSOFFV8vxiyBHcHBpayIQ4zk08m/nGVZDGmhWl+Cq/CCx8tZ40Og5SHEYCcJuhvAnqqqKi7BZGw4MNrQ0AMYJtAF4hoF7ATnLErHBR5IyiyNZ4ToZmA0MNCOcwXXCR1hbmIJynUZs/ckPAt2GrVGXgVJkBpzLaHEBLZGaUsUH4DtjtxVUj9Jx0hWqH8B2x24qpxH80k5gQiGkUYe0CJKGe8GICCCNVUU52mm1SbwcUzyL8zZ+rE/ElkHFMsin3qz9SJ6qRBxzY2XrRfKxc/iOwV946OlZOtF3MXPo2Zax8FRmIVvyyhXqe0e39eZIMonnJyDVJMq0fJNASI4Bh/VdJ4p/kx1on3gXMog5jtk10vimPuY68T7xqyjjK8Odud9rzFHZJsTYUNjGzleca41qQg8p/Ou+153IyPaOTguf/SHu7Q0y8ZKRdwhsRi2UBjjzIbiZEgymwGolWRno0iSuWT4V1oE5yDRPTzVWeD9l9gGurOHFJ1icPfLxVgyHEnDkcWcw7WTb6T7VmmBcp8GBGtMKPfcDCmLszd5zSxxu4TLTKeKc2KyiG0MbOTcJmZxnitwtmoL2MUkjwbxunOfRydPCVHpjrejlRNzAusa2ZMgBM58Utg5MDYjokzNwkRTTPHFNo+Lf3pQzkgDa7JyjS0mQIIwn4GhUlmgXOTaCTdkJn9FKsHSbtUlhHy7+q7cVTIkPlIEZu0T1EK5N+Xf1XblSYDnXYoEpSM56pqhpBk7J3IkNBJBJdmGOwI3KuTuWh3CZVBwBBlpBxx7wDmW8ucNiLIUEWTrNcY1s710Snp7Am2RPmoH1cT1QMIVCOyH83A+rieqir3HR0rINcXcxUZ0ESGtXjjm6dk2xf8AjVI+iAtY+CoHwQTQSUdwBTqMsT0jWGyRrJIMp1dPfJPXVKr9ox0poDFpuOpmK6LxTH3MdeL941c8jYFdB4pfkx14vnasE+ymQLW4mf0vOSvRbIcazgm8GOiXNBMnDuFJ7FvlKGP4snW7zFSR7G3kmsADWufKgkAXNLb3eVCGGQxPk6SnDfQ5plgkjsltk539wY/tu3HeUHtQGQo1W3hItbEDhokWEy1Jlk14MyDRoa3Veq50tkwOxFaMAvQtQt2hZTaIKJO50nCdBP0cm8U0SW02e+bpwJl2ScmKiorgbpFR+hQxiDCYU3I3WsaDgJeBQEDJ12I597pCUu2eKQnmFr9Jm1DZRsjojHMBlOk5kbqhb2eAWcm2c7shPSpLM35d/VduVKsLJ8qNTldG/Lv6rtyo8IuPLBpk4ggE4AkGSIaGe3nhFFKcmworJNjEl0zWpptzqfLhi8n7Gd6YnKU7tZynTGXZNaBhCxCNyH83B+rf6pdYC64wvo6QntTDIB98hfVvQle45unZP9X8CpDsAr3xvfEs2yL/AMao1oFEzxUO+INXgtXuwkQh3MGZanYFpHwb+ar1p6ScPjOpXcktuneNVWh45vNJ1FdA4pflB9ZF87VzOI2mNF0vinPugl/1Iu9qyVytNinHL7wABcJSz3zVFw7O0ua0yIM5gih5pzFLLWJxInXdvU0Ccm9Y7lBNByax0RrXC81vKEA4dJolLRqTdkKV4NkMABKg7Al1g+I3qxPO1NAans3LNaiMQon/AFB2MHqVJYIpI5xmQZeCEtOV2QzIzLsJDNtOZQNtpDLwl/V2qR6UudC9q0aT+FyBbll8sAV7DymSQ8gTa6Xe1yukY2mFz2j94OUTrMVHFypOUQjAylPUfzWrcvNzgjsBSG5s5UcSFJ7dvoVIMss/YUUXKDC5sjn3zA8SpHUP4DtjtyqFkhnlHhW1kQCA4uMhIzOhV6HYm3i5j+lsI3oJVaWHlexT8mdCIiZJiF05sPeCvP4KL/TPYQkIYcIzUvB75xn1T/RTwbBGP8tw203lR5BhytjdUJ/opK7xvO9rZdkXexUq0YK38chPKWWWiLvYqY50xVM8VL3LXBEmCCcVqbNoM+xaAsgJVb285OIjJb0otoJM5IpAPE6LpPFP8p/qRd7Vzgtln9ZrovFM+dkH1kXe1CXC0fEidd29Swfo7TuRMbJT7zjMScS4dq1suSgx7WCl5znmU8SCTioRJYviN2RPM1MxiezcgzADI7QP6HntLmlGNxPZuWa1FTym88u4f3elEbY482luj1wQ+XWSjz03T6IJlpuRm6HC6d43eK0DxopmXgGHWHlcvIb5ETnIqdzBMdb8LkJpGbzR1vQoIw9SYxhQbfwlQXFIJdUYPPZ1m+DgUcWKHkvaM2qR3lA3rHEGlrtypsGGQBgrpEHu79hVSLJO2qTURnDOQr3kW1h8BpDg4gSMsx0FUWIAp8m5RMCJeGBo5ukfnoUl2ixDI0wBzhV7JA98H1Tt4T1lpa9hLTMOaSD2JBkh3vZ1QjvClFR44n+1suyLvYqZFNArfxyEX7MSZSEXNrhqlviiQ5ww/dUxVoBNSCHrUN8aQpWkbVoMiPM6d6Bt8WTuxGaEHlLpdiCCiHE/sLoPFC73UfWxfwLnUcyB2LoXFNEDbICcOVi/hQnXHmg2fmhZ+3ZsO5y9blCG4CT24ZzLfJaz9vD/AHmcoMtXzLeo7e1EDE/vMh7UfeW9R29qIBWa1EVrsjXAzaCZEAnEKm2uFJzOsNxV4eaYFU62zvigo7TtTBTd+bajYnSbt/C5L4rzJtPFFiJVtDj+F2hSSWjFu0+VyhuKSO/A1xO4qMRBpHepNHABaNHPb2qWJhNA2aG8ObKUp0BzNvOn/jKSLejIsUQys7thVYtzAKlWaL8u7YVXMot5qhUJYCJoWKjWNJEgJrG5Ln0j2D81oMyFljkyWO6Dpy/tdLcd6IyBEnbH/VHzNUMWA1reaJL3g4feon1X4wgqvxxn2lm2Rd7FQTEKvXHEefZT9b/xqhTqmF6WAmZA7googqt3PUb4kkpIcqGVAB2JVlO1OJFT3qQGnal1sfUrNPTx8fDWuucX0AMsMM1N+9E2FzpSGrmjvXG4h9F3DgxCu2OA3RDZ4gH1RFT6GQjbK+64OBqKy7JVHaUuhFGQ1pgyNpJiB5AoC2Q1y/JFNygM4SloUrBrO/eomZt40FJ41iaX3pnTKVPFEiaka46PH9EFAbMac5pkpw03m0z5uo5b39R8PzXol+woPI+IoR/6KiMs/j+qnImdKzkQcQpBiBoCxjecPz1FSixMBmGgHZJbGHgaqQwtnBI0gpRbbEbtSO0fqnUAc1bthau39UIog2Z0hJs9kxvoiGZNccbrfH8kxvjOfVeGMMwUegrcjs+lN3gPBTfwrWA3WtbsABPbnWxjFRRCpOZcbkKZszjQXntFazIa6tNAVBiMApXwXQ+Nts4UCQwin7srnMSJo/8ASUhe12rvO5bMIHS8CtHRF4YoUhlnyDEdg0y0mgUcXgfFcfojt/JdJtj2t6IHd6IFzp4jwXyM+Zn8Pp4cXH5UCJwIeBV3cJeJV8sOXCxjGGG8XWtbOjhzQBOlc2heth7O9eCFXBZw5mzH9by4uvL8ObHlYOzeib2eMCqkGalMy1Obgu2PP+8XHLhT4q5NKlBVUh5aeEZC4RyxavRjzNV/HC8XZP1YgVsHpNC4RQziZIlmWoZ+kF2m/XfMnK6dk/yY8otmvQkO1sOBHep2uC6TKXysXGz2JbyzlFosu60spP4g6Ss/iD+wFEW7FreUjCDHMp/vuWxizQsF3N7VIHKSYPWXlBEjBvSIG1BRsttHRDndkh3mvgueWzDH2umOGeXkNL6htMdrRNzg0aSZJLEys92cNH9uPeUvjQwTMuM9JmT3ry5cvGfzO3ox4tv9Xog4yYxtDITYHOLYl4k80XbpFC6UzMhUGJk6MK8m7sIduXTrdBkKV/exKXwP7dy8/wD25y+PROJhYoEWG4YscNoKgdElqXQRMESJEq4H9QsiPe4zc4O23KbJsW5zvuMXh/VHxnE4laCEZTmsWL5j3o5jQvGPE6hYsUUjYwzKUQprFigjLVixYpMkNCwMWLEJ6xstPepmWtwwc7vWLFruwWSp2ZXij6ZU7OEMXUVixbm3ZPMqxdeF9gqHwlOdqMOWWhsy13YQfyWLF318rb364Z6Nf0IGWmhvNDidchozzKDjZUiHPdGhtP8ALHcvVi7bN2y/LOvVhPhE1wJmRM6c/epmtGtYsXmdmzoQWBg/YCxYoFWWQM4SnkJ4ErFi45eu2PjLl3Ensovbs/pHtAWLFkv/2Q=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10" name="AutoShape 14" descr="data:image/jpeg;base64,/9j/4AAQSkZJRgABAQAAAQABAAD/2wCEAAkGBhQSERUUEhQUFRUUGBcUFxcXFxcXGBQUFxUWFBUVFxQYHSYeFxkkHBcVHy8gIycpLCwsFR4xNTAqNSYrLCkBCQoKDAwOFA8PFCkYFBgpKSkpLCkpKSkpKSkpKSkpKSkpKSktKSkpKSkpKSkpKSkpKSkpKSkpKSkpKSkpKSkpKf/AABEIAPYAzQMBIgACEQEDEQH/xAAcAAACAgMBAQAAAAAAAAAAAAAEBQMGAAIHAQj/xABIEAABAgMDBgsECAUDBAMAAAABAAIDESEEEjEFQVFhcbEGBxMiMnKBkaGywSMkMzRCc4KzwtHh8BRDUmKig5LDU2Oj8RUWk//EABkBAQEBAQEBAAAAAAAAAAAAAAEAAgMEBf/EACARAQEAAgMAAwEBAQAAAAAAAAABAgMEETFBUWEyQhT/2gAMAwEAAhEDEQA/AKebLJQwgZdp3lNCoI8QALuwElpXrW1UT47qyzAqW/QZ6DvzoT2IKfv950O1hqpwaZ1r0sK7K+CkgAWMikfkmNnyHHf0IT5aSLo73SR8DgRaHY3GbXT8GgqRM6PKVFqLRPGat0LgBPpxf9rfUlGweAdnb0jEdLS4DwAV2nLOEB57Oqd6VGIJLuY4H2QkEwGPIoL037yUws+R4TPhwYberDaPRYLglmskR/QY92xrjuCa2bgrbH4WeL2tI80l3BsM5h4hbCEdXeT6KTjsLi7tzv5Qb1nwx4BxR8HiotjsXQW7XOMu5q6w2EdI7j+anDS0Tnhq1qTnNl4h7S+GXNtMG8MGlrwP90qdyqmXuLy3WOZjWd9wfzGe0ZtLmzu9oC+msiD2c9ZTCSz2XxrOYnmUtCKL6hy/xd2G2T5azsvH6bPZvnpLmyn2zXPMucQLhM2O0AjMyMJH/wDRlO9qe105JDgyqvYGE03y1wKt1jPvFniNb/W0X2f72TA7ZJG1ppI9yQMap2ih7UGxu1MbOJjVgkPIVmopGwwNHgiWQ66lMKZitdITEKWWy1NbiUwMYzlQ5sFXsoCZGxVqb/8AyDK44HNqT7IVhZaGX75ABuyArMATqdqqL2q7cBrjLI1ziGzc8kkymQ4jPqA7kdqnVkyHBb9G9tJPgKJ1ZrMG9FobsAG5KnZegt+nPqgn9EQMuAwTFhg0dckZVoNetVUOWQT+6qdln2qsOy250Nri4tm97TKlAxpGGslaQ8rtJ6c9pQlrdcb0i0dZ3oSoYmUoTM8+q1ztwSDlQdCiNprIS7VdJYmZaa7BsSWktujxM/BbxcpgMe+UgwAmetwacEla9x+kOwfmiTYr0GM1znEPa1uak3jBSFWfLzHQ4kQFpbCIBINKyz9qgfwnaBMXZdae4IewcHGssUeCHOIeQZmUxVn5JQ3gy1jCGkkznzpbhJBMv/u4nIBvc4+qlZwmivIAEgSB0QJ1wqqueDkSfRZ3Zuyab5IyOYd2f9YMhOQqNKg7Fksygk6C5KLJwwP8yGNrD+E/mm2TvgH7SpFpg8zs1/oiRpdLJwns8SgiNaf6Xc0+ND2JoHTXHGZNDqk4k5taY2CK+D8OLEbqvU/24I6XbqRCrOXeLywWqZiQGtefpw/Zu2ktoe0FL4HDWKwc9rYgGjmnwp4J3k7hXCjFrbsRjn0Ac0yJ0BwoouTcM+Kxtjgvjwoxcxspse0XpFwbR7aHHQFVrLZpNFF2LjOsjf4KIRNvOZQEgOm8ULcCuWw4RDRRbxZoR1FpXSpnN/dFAYwGZbAm5ztiQW9spK0TrhqVZykOcioueKFWng3Zy6yQpCdY3i9VxzOadhXRuKywCLZ2A5i/7wrJJIdgeBVpxT6wwPdSCP5mHY1Xu1cHW0oMEC7IwDmw9JLv8XfkgKn/AAw5IU/mP8WNXpsLQ1shjOfemXCayGA1rWkAlxNa4jCXYpMn2PlobXDCQPfXfMdiUTHJ7dmyiFtVllK644gVriZJVlbhsIVqfClNjJgubWdJg1IGMu/PgrG+yOLYb7pAdcdI6HSPqlGTLMAAmLIQuO+x5goXQ5AIxrOafs+ZBb2dnsomz1al5bVNoML2b9nq1BclVCDCEt+RkW7R5gimtW92rdo3qS5ZP+AftKqRrISxWzJ/wD9pII3Q7FYmkVmsQlU/uaMbY2jN3rWy4IiLikNC0BpkAOxSWATj2bruPcwqGJgUTkls49nnpiHuhoUecaDvcna3wx/mD6LmwFKro/Gk73PbFhjzH0XOIj5gBOKoaNZBIoOLZhOlUQ+M4L2HEH0m+GK2GRWa1XcpQAXYBWApBlN3OoioBFbJjq5iuq8STb1nbtd94VymJVp2Fdc4ivlRtd94Vik1ynbrULREuGE6HfcAHBwc2WFQCCOwKSFlV8hFLDeaSLuci6aiuia9ykQI0Tru3oLKOUjBhCIxoeREaACSAZ0NRqnRIj3hbZ3RmQniTXktc4Ezkeia55eijyYXsybFDQb5cYRpUExXteZZqT71nCC3P/hoTmNAiPEwCHODTMEzAqQBPuSXIXCeMx7LKyCYroh5cxZ0aC8l7C0ipFRQ6FFeclcCrKWw4kSzwnxZB15zGlw/pqRmEkRaLECyJSoLZd6esYGyAwEgNgolkIXhEAzuG9YJHFsclMYcgBrbvRtrs0kueX1z1bKVM9arQFNbzHbPVqCLaoqLAJhPAJBIoRiKtwSWyWSIAREN4zx0jWpDy4aQpIDgXCRBSi2ZILyCHOaW4EE+IzpnYYEiNoSl0sRlAdsduVVtOVGBmeoxlqmrXZB7B2x25Utl2rdGGpGJoCx5ZaQLoLtYIkobfwquOrDMiaGcwNZAwFK7VHDsoY4NaAAiHwAcQDtCQx2UnmkmjvKc5Ei+3s2sxPu0qbDTXI7fb2brRPI5FSLjbjXbG3XGYP8AF5XOjGoJ6F0Djf8AloWuM3yRFzxwF0VzJx8VRvizkBL961giTxAppJWsNtcFuAJCa2HhhFV/KcM3lbSd6rOUviFFRS6Cbp2LqvEkZWQdZw/8hXNYsrh2FdM4mm+6jru+9KwR3CCzX7S8Tk5riQdV7CXYjIFlDgxr8L4JzYSmZoLLplbzrveYplCMmg6Lx/xKmY2tkJrjDEgW3pAZpXx6L3gnB5NsXmy95MjLEENdTvK8A+Dtb5mqfJNt5RxhOaLsOPIZ7zTA5SoOtyq1FmLkFYmSvdbwUgyfDzNl1S5vlIWljsd0mgmSJHPKenFZIiPAvNKSth86X9w9VYnCQKRFvP8AtD1VFU0SHKmr1CCLExiDy+oQZFVoIOSWwhyc2WlSBqkI5zVJYLKPYnY7cqfDPOOxXGz/AAXbHbiqXC6T569ysfk0otPxApyVFaG88KYtUGzCnGSm+8WfbE8jkohtTnJQ94s+2J5XKJXxwn2EHXG/A5c++jnw1roXG78KAP8AunyFUC5ROPgqFrToltWGA45vFGN0reHOS2GoqVW8oDndyskd88ZHbXeq9lXpKqLX9E7Cuo8THyg67vvSuXPq0jUV0/icMrIOu/71c6R2XW+/n7XmKZQxzP8Ad5SgMsj387HeYpjCbzRtduSIxv8AI6zfM1TWWKDaBdHRAn1hAhnt+IFEwfA6zfOxC8DxetFonmixfAWdg8pQSmDw2tLGuvRocRwmR7NgF0EACTc5rnzK28DsvRLVDe6K1rS14aJAiYlPOSpjwTsp/ktGwuGjQ7UO5G5MyXDgAiGJBxBNScKZ1WyxnHGy+jomBSQ9P7Q3FO3lJXDn/aG4rMboiId3qEG9FxRu/JCuWoGMCkd0mqILZuLdqksNn+CdjtxVKZ037PRXaz/BOx25UpvTfs9CrE0rtHxFOh4/xEQoN4Kb5M+Ys3+r5XpPCKb5K+Ys3+p5XqpLONwTh2cf9x3kVBAV943BzbN9ZE8gVGMKoqnHwVq51FIyNJaT1YLNgC32Gr2aEiypjVWV9mJNCFXcpWZxM6Vr3qqLmCh2FdL4oD7oOs/70LnJsxkc1DnXReKH5QdaJ96FhGmWPn30wveYoyBFfybTdAdM829TDSgsstJt7u3zFF5KsphwwHEHnvdi4yBJMpurRSiK0ZUIZDcGi81zqHC8xzScKmciEPxb2p8QR4oYJOiPJmbvOc9zjIVpQDsRUIQ3sgXS1zcZjnA9Ekzzz060fwGsYhQnsBvAOoZSnMl2G0lF8KyMJlUS7Z+K3b+SR5Z4Tss8VkNwnNrojq1axgJcZbAcccE0yZb2RobYkMza6RE6eCyRcTApI90nTP8AV6FOYuCRWmCHEtdgT3CRVFRV8ETFQRQ6Qg/4lpcWgguGIzhaZJt0KLC9g8va2628Qaza14NcaOC8ZYmteX1mRI6MZzlpWgliRg0EuMgBOZ0LeBFDrpaZg1B0jSoI9lDxIkyPhWdCprNADbrROQ0mZ71JY7OfYnY7cqZEeGuiE0kCSTmEqlXSzn2J2O3KnWyEC+IDUESI1EIxNVyBlBkV02GYmRgRhtRdttjYTC95kMMJkk5gEIywthvk2gJmc9dpRdtsbYjbrxMY6K6iO3vSE1lih4Dm4GoTnI/zFm2RNzknskENaGtEgKAJxkf5mzdWJucqks423yFm1vieVqpLnYbFcuN93yvXieVipMSKAE4ivWHFeGdEO22NzkBafxzf6lsGbH1SXKDjPUJJxCok1uMzo9VVAYrqO2FX7il+UHXifehUCMRJ2whX/ik+THXifehYqN8q/PO2HzlEWv4QEwL72wzOeD3Na4U0gkdqHyoffndo/wA3KaK4RYILDeuvvCVZuhOD7u3mkKUTPsLbjWtkwBrjQCXSY3DNROOD1k5OHLSGnvBd6pHFtzXw4JbNrYrZTcLsmksJvA4U3K1QAJmWFJbJUWaYHtmRIUWI2I8c5olOlRWh1VPeUbChhoAaAAJUG1C2rKsOG9jHmTolG6zo1nUEY0zlKopVBSOFFV8vxiyBHcHBpayIQ4zk08m/nGVZDGmhWl+Cq/CCx8tZ40Og5SHEYCcJuhvAnqqqKi7BZGw4MNrQ0AMYJtAF4hoF7ATnLErHBR5IyiyNZ4ToZmA0MNCOcwXXCR1hbmIJynUZs/ckPAt2GrVGXgVJkBpzLaHEBLZGaUsUH4DtjtxVUj9Jx0hWqH8B2x24qpxH80k5gQiGkUYe0CJKGe8GICCCNVUU52mm1SbwcUzyL8zZ+rE/ElkHFMsin3qz9SJ6qRBxzY2XrRfKxc/iOwV946OlZOtF3MXPo2Zax8FRmIVvyyhXqe0e39eZIMonnJyDVJMq0fJNASI4Bh/VdJ4p/kx1on3gXMog5jtk10vimPuY68T7xqyjjK8Odud9rzFHZJsTYUNjGzleca41qQg8p/Ou+153IyPaOTguf/SHu7Q0y8ZKRdwhsRi2UBjjzIbiZEgymwGolWRno0iSuWT4V1oE5yDRPTzVWeD9l9gGurOHFJ1icPfLxVgyHEnDkcWcw7WTb6T7VmmBcp8GBGtMKPfcDCmLszd5zSxxu4TLTKeKc2KyiG0MbOTcJmZxnitwtmoL2MUkjwbxunOfRydPCVHpjrejlRNzAusa2ZMgBM58Utg5MDYjokzNwkRTTPHFNo+Lf3pQzkgDa7JyjS0mQIIwn4GhUlmgXOTaCTdkJn9FKsHSbtUlhHy7+q7cVTIkPlIEZu0T1EK5N+Xf1XblSYDnXYoEpSM56pqhpBk7J3IkNBJBJdmGOwI3KuTuWh3CZVBwBBlpBxx7wDmW8ucNiLIUEWTrNcY1s710Snp7Am2RPmoH1cT1QMIVCOyH83A+rieqir3HR0rINcXcxUZ0ESGtXjjm6dk2xf8AjVI+iAtY+CoHwQTQSUdwBTqMsT0jWGyRrJIMp1dPfJPXVKr9ox0poDFpuOpmK6LxTH3MdeL941c8jYFdB4pfkx14vnasE+ymQLW4mf0vOSvRbIcazgm8GOiXNBMnDuFJ7FvlKGP4snW7zFSR7G3kmsADWufKgkAXNLb3eVCGGQxPk6SnDfQ5plgkjsltk539wY/tu3HeUHtQGQo1W3hItbEDhokWEy1Jlk14MyDRoa3Veq50tkwOxFaMAvQtQt2hZTaIKJO50nCdBP0cm8U0SW02e+bpwJl2ScmKiorgbpFR+hQxiDCYU3I3WsaDgJeBQEDJ12I597pCUu2eKQnmFr9Jm1DZRsjojHMBlOk5kbqhb2eAWcm2c7shPSpLM35d/VduVKsLJ8qNTldG/Lv6rtyo8IuPLBpk4ggE4AkGSIaGe3nhFFKcmworJNjEl0zWpptzqfLhi8n7Gd6YnKU7tZynTGXZNaBhCxCNyH83B+rf6pdYC64wvo6QntTDIB98hfVvQle45unZP9X8CpDsAr3xvfEs2yL/AMao1oFEzxUO+INXgtXuwkQh3MGZanYFpHwb+ar1p6ScPjOpXcktuneNVWh45vNJ1FdA4pflB9ZF87VzOI2mNF0vinPugl/1Iu9qyVytNinHL7wABcJSz3zVFw7O0ua0yIM5gih5pzFLLWJxInXdvU0Ccm9Y7lBNByax0RrXC81vKEA4dJolLRqTdkKV4NkMABKg7Al1g+I3qxPO1NAans3LNaiMQon/AFB2MHqVJYIpI5xmQZeCEtOV2QzIzLsJDNtOZQNtpDLwl/V2qR6UudC9q0aT+FyBbll8sAV7DymSQ8gTa6Xe1yukY2mFz2j94OUTrMVHFypOUQjAylPUfzWrcvNzgjsBSG5s5UcSFJ7dvoVIMss/YUUXKDC5sjn3zA8SpHUP4DtjtyqFkhnlHhW1kQCA4uMhIzOhV6HYm3i5j+lsI3oJVaWHlexT8mdCIiZJiF05sPeCvP4KL/TPYQkIYcIzUvB75xn1T/RTwbBGP8tw203lR5BhytjdUJ/opK7xvO9rZdkXexUq0YK38chPKWWWiLvYqY50xVM8VL3LXBEmCCcVqbNoM+xaAsgJVb285OIjJb0otoJM5IpAPE6LpPFP8p/qRd7Vzgtln9ZrovFM+dkH1kXe1CXC0fEidd29Swfo7TuRMbJT7zjMScS4dq1suSgx7WCl5znmU8SCTioRJYviN2RPM1MxiezcgzADI7QP6HntLmlGNxPZuWa1FTym88u4f3elEbY482luj1wQ+XWSjz03T6IJlpuRm6HC6d43eK0DxopmXgGHWHlcvIb5ETnIqdzBMdb8LkJpGbzR1vQoIw9SYxhQbfwlQXFIJdUYPPZ1m+DgUcWKHkvaM2qR3lA3rHEGlrtypsGGQBgrpEHu79hVSLJO2qTURnDOQr3kW1h8BpDg4gSMsx0FUWIAp8m5RMCJeGBo5ukfnoUl2ixDI0wBzhV7JA98H1Tt4T1lpa9hLTMOaSD2JBkh3vZ1QjvClFR44n+1suyLvYqZFNArfxyEX7MSZSEXNrhqlviiQ5ww/dUxVoBNSCHrUN8aQpWkbVoMiPM6d6Bt8WTuxGaEHlLpdiCCiHE/sLoPFC73UfWxfwLnUcyB2LoXFNEDbICcOVi/hQnXHmg2fmhZ+3ZsO5y9blCG4CT24ZzLfJaz9vD/AHmcoMtXzLeo7e1EDE/vMh7UfeW9R29qIBWa1EVrsjXAzaCZEAnEKm2uFJzOsNxV4eaYFU62zvigo7TtTBTd+bajYnSbt/C5L4rzJtPFFiJVtDj+F2hSSWjFu0+VyhuKSO/A1xO4qMRBpHepNHABaNHPb2qWJhNA2aG8ObKUp0BzNvOn/jKSLejIsUQys7thVYtzAKlWaL8u7YVXMot5qhUJYCJoWKjWNJEgJrG5Ln0j2D81oMyFljkyWO6Dpy/tdLcd6IyBEnbH/VHzNUMWA1reaJL3g4feon1X4wgqvxxn2lm2Rd7FQTEKvXHEefZT9b/xqhTqmF6WAmZA7googqt3PUb4kkpIcqGVAB2JVlO1OJFT3qQGnal1sfUrNPTx8fDWuucX0AMsMM1N+9E2FzpSGrmjvXG4h9F3DgxCu2OA3RDZ4gH1RFT6GQjbK+64OBqKy7JVHaUuhFGQ1pgyNpJiB5AoC2Q1y/JFNygM4SloUrBrO/eomZt40FJ41iaX3pnTKVPFEiaka46PH9EFAbMac5pkpw03m0z5uo5b39R8PzXol+woPI+IoR/6KiMs/j+qnImdKzkQcQpBiBoCxjecPz1FSixMBmGgHZJbGHgaqQwtnBI0gpRbbEbtSO0fqnUAc1bthau39UIog2Z0hJs9kxvoiGZNccbrfH8kxvjOfVeGMMwUegrcjs+lN3gPBTfwrWA3WtbsABPbnWxjFRRCpOZcbkKZszjQXntFazIa6tNAVBiMApXwXQ+Nts4UCQwin7srnMSJo/8ASUhe12rvO5bMIHS8CtHRF4YoUhlnyDEdg0y0mgUcXgfFcfojt/JdJtj2t6IHd6IFzp4jwXyM+Zn8Pp4cXH5UCJwIeBV3cJeJV8sOXCxjGGG8XWtbOjhzQBOlc2heth7O9eCFXBZw5mzH9by4uvL8ObHlYOzeib2eMCqkGalMy1Obgu2PP+8XHLhT4q5NKlBVUh5aeEZC4RyxavRjzNV/HC8XZP1YgVsHpNC4RQziZIlmWoZ+kF2m/XfMnK6dk/yY8otmvQkO1sOBHep2uC6TKXysXGz2JbyzlFosu60spP4g6Ss/iD+wFEW7FreUjCDHMp/vuWxizQsF3N7VIHKSYPWXlBEjBvSIG1BRsttHRDndkh3mvgueWzDH2umOGeXkNL6htMdrRNzg0aSZJLEys92cNH9uPeUvjQwTMuM9JmT3ry5cvGfzO3ox4tv9Xog4yYxtDITYHOLYl4k80XbpFC6UzMhUGJk6MK8m7sIduXTrdBkKV/exKXwP7dy8/wD25y+PROJhYoEWG4YscNoKgdElqXQRMESJEq4H9QsiPe4zc4O23KbJsW5zvuMXh/VHxnE4laCEZTmsWL5j3o5jQvGPE6hYsUUjYwzKUQprFigjLVixYpMkNCwMWLEJ6xstPepmWtwwc7vWLFruwWSp2ZXij6ZU7OEMXUVixbm3ZPMqxdeF9gqHwlOdqMOWWhsy13YQfyWLF318rb364Z6Nf0IGWmhvNDidchozzKDjZUiHPdGhtP8ALHcvVi7bN2y/LOvVhPhE1wJmRM6c/epmtGtYsXmdmzoQWBg/YCxYoFWWQM4SnkJ4ErFi45eu2PjLl3Ensovbs/pHtAWLFkv/2Q==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endParaRPr lang="en-IE"/>
          </a:p>
        </p:txBody>
      </p:sp>
      <p:pic>
        <p:nvPicPr>
          <p:cNvPr id="17418" name="Picture 16" descr="http://www.idevelop.ie/iproducts/productimages/1886steam_sh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509713"/>
            <a:ext cx="24971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 descr="http://piippa.com/wp-content/uploads/2011/05/LED-Glowing-Batht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8" y="1789113"/>
            <a:ext cx="2881312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82625" y="3500438"/>
            <a:ext cx="1646238" cy="52387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sz="2800" dirty="0">
                <a:solidFill>
                  <a:schemeClr val="bg1"/>
                </a:solidFill>
                <a:latin typeface="Comic Sans MS" pitchFamily="66" charset="0"/>
              </a:rPr>
              <a:t>80 litres</a:t>
            </a:r>
          </a:p>
        </p:txBody>
      </p:sp>
      <p:sp>
        <p:nvSpPr>
          <p:cNvPr id="17421" name="Content Placeholder 2"/>
          <p:cNvSpPr>
            <a:spLocks noGrp="1"/>
          </p:cNvSpPr>
          <p:nvPr>
            <p:ph idx="1"/>
          </p:nvPr>
        </p:nvSpPr>
        <p:spPr>
          <a:xfrm>
            <a:off x="4175125" y="3454400"/>
            <a:ext cx="2085975" cy="72707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IE" smtClean="0"/>
              <a:t>35 litres</a:t>
            </a:r>
          </a:p>
          <a:p>
            <a:pPr marL="0" indent="0">
              <a:buFontTx/>
              <a:buNone/>
            </a:pPr>
            <a:endParaRPr lang="en-IE" smtClean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372225" y="5202238"/>
            <a:ext cx="1439863" cy="56991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name="ShockwaveFlash1" r:id="rId2" imgW="8714286" imgH="6668431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0.gstatic.com/images?q=tbn:ANd9GcS7VhqLM6ZPBG9_Qp0xyOonzPT8_rh0_qr00o5GXtUbIGMsBR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57563"/>
            <a:ext cx="295275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3095625" cy="1655762"/>
          </a:xfrm>
          <a:solidFill>
            <a:srgbClr val="FF0000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ga-IE" sz="3600" smtClean="0"/>
              <a:t>D</a:t>
            </a:r>
            <a:r>
              <a:rPr lang="en-IE" sz="3600" smtClean="0"/>
              <a:t>ishwasher</a:t>
            </a:r>
            <a:endParaRPr lang="ga-IE" sz="3600" smtClean="0"/>
          </a:p>
          <a:p>
            <a:pPr marL="0" indent="0">
              <a:buFontTx/>
              <a:buNone/>
            </a:pPr>
            <a:r>
              <a:rPr lang="en-IE" sz="3600" smtClean="0"/>
              <a:t>50 litres</a:t>
            </a:r>
          </a:p>
          <a:p>
            <a:pPr marL="0" indent="0">
              <a:buFontTx/>
              <a:buNone/>
            </a:pPr>
            <a:endParaRPr lang="ga-IE" sz="480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endParaRPr lang="ga-IE" sz="4800" smtClean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IE" sz="48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Did You Know?</a:t>
            </a:r>
            <a:endParaRPr lang="en-IE" smtClean="0"/>
          </a:p>
        </p:txBody>
      </p:sp>
      <p:pic>
        <p:nvPicPr>
          <p:cNvPr id="18437" name="Picture 2" descr="http://www.washing-machine-wizard.com/images/washingmachin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341688"/>
            <a:ext cx="326548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260975" y="1557339"/>
            <a:ext cx="3240116" cy="206210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dirty="0" smtClean="0">
                <a:solidFill>
                  <a:schemeClr val="bg1"/>
                </a:solidFill>
                <a:latin typeface="Comic Sans MS" pitchFamily="66" charset="0"/>
              </a:rPr>
              <a:t>Washing Machine</a:t>
            </a:r>
            <a:r>
              <a:rPr lang="en-IE" dirty="0"/>
              <a:t> </a:t>
            </a:r>
            <a:endParaRPr lang="en-IE" dirty="0" smtClean="0"/>
          </a:p>
          <a:p>
            <a:pPr>
              <a:defRPr/>
            </a:pPr>
            <a:r>
              <a:rPr lang="en-IE" sz="3200" dirty="0" smtClean="0">
                <a:solidFill>
                  <a:schemeClr val="bg1"/>
                </a:solidFill>
                <a:latin typeface="Comic Sans MS" pitchFamily="66" charset="0"/>
              </a:rPr>
              <a:t>95 </a:t>
            </a:r>
            <a:r>
              <a:rPr lang="en-IE" sz="3200" dirty="0">
                <a:solidFill>
                  <a:schemeClr val="bg1"/>
                </a:solidFill>
                <a:latin typeface="Comic Sans MS" pitchFamily="66" charset="0"/>
              </a:rPr>
              <a:t>litres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20388792">
            <a:off x="274638" y="1912938"/>
            <a:ext cx="3094037" cy="1103312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endParaRPr lang="ga-IE" sz="4800" dirty="0" smtClean="0"/>
          </a:p>
          <a:p>
            <a:pPr marL="0" indent="0">
              <a:buFontTx/>
              <a:buNone/>
              <a:defRPr/>
            </a:pPr>
            <a:r>
              <a:rPr lang="en-IE" sz="4800" dirty="0" smtClean="0">
                <a:solidFill>
                  <a:schemeClr val="tx1"/>
                </a:solidFill>
              </a:rPr>
              <a:t>10 seconds</a:t>
            </a:r>
            <a:endParaRPr lang="ga-IE" sz="48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ga-IE" sz="4800" dirty="0"/>
          </a:p>
          <a:p>
            <a:pPr>
              <a:defRPr/>
            </a:pPr>
            <a:endParaRPr lang="ga-IE" sz="4800" dirty="0" smtClean="0"/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>
                <a:solidFill>
                  <a:srgbClr val="FFFF00"/>
                </a:solidFill>
              </a:rPr>
              <a:t>F</a:t>
            </a:r>
            <a:r>
              <a:rPr lang="ga-IE" smtClean="0">
                <a:solidFill>
                  <a:srgbClr val="FFFF00"/>
                </a:solidFill>
              </a:rPr>
              <a:t>acts for taps in school</a:t>
            </a:r>
            <a:endParaRPr lang="en-IE" smtClean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967710">
            <a:off x="4572000" y="2822575"/>
            <a:ext cx="4048125" cy="523875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IE" sz="2800" dirty="0">
                <a:solidFill>
                  <a:schemeClr val="bg1"/>
                </a:solidFill>
                <a:latin typeface="Comic Sans MS" pitchFamily="66" charset="0"/>
              </a:rPr>
              <a:t>43 degrees Celsius</a:t>
            </a:r>
            <a:endParaRPr lang="ga-IE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719973">
            <a:off x="223838" y="5268913"/>
            <a:ext cx="4611687" cy="7080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dirty="0"/>
              <a:t>5.4 litres per minute</a:t>
            </a:r>
            <a:endParaRPr lang="ga-IE" dirty="0"/>
          </a:p>
        </p:txBody>
      </p:sp>
      <p:pic>
        <p:nvPicPr>
          <p:cNvPr id="19462" name="Picture 2" descr="http://img.archiexpo.com/images_ae/photo-g/commercial-self-closing-washbasin-mixing-valve-tap-129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852738"/>
            <a:ext cx="3159125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 rot="20794610">
            <a:off x="5364163" y="4829175"/>
            <a:ext cx="3103562" cy="944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IE" sz="2800" dirty="0" smtClean="0"/>
              <a:t>1 gallon per minute</a:t>
            </a:r>
            <a:endParaRPr lang="ga-IE" sz="2800" dirty="0" smtClean="0"/>
          </a:p>
          <a:p>
            <a:pPr>
              <a:defRPr/>
            </a:pPr>
            <a:endParaRPr lang="ga-IE" sz="4800" dirty="0" smtClean="0"/>
          </a:p>
          <a:p>
            <a:pPr>
              <a:defRPr/>
            </a:pPr>
            <a:endParaRPr lang="ga-IE" sz="4800" dirty="0" smtClean="0"/>
          </a:p>
          <a:p>
            <a:pPr algn="r">
              <a:defRPr/>
            </a:pPr>
            <a:r>
              <a:rPr lang="ga-IE" sz="4800" dirty="0" smtClean="0"/>
              <a:t>22</a:t>
            </a:r>
            <a:endParaRPr lang="en-IE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Water cy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85800"/>
            <a:ext cx="868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THE WATER CYCLE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943600" y="4724400"/>
            <a:ext cx="2133600" cy="1006475"/>
          </a:xfrm>
          <a:prstGeom prst="upArrowCallout">
            <a:avLst>
              <a:gd name="adj1" fmla="val 70034"/>
              <a:gd name="adj2" fmla="val 52997"/>
              <a:gd name="adj3" fmla="val 18727"/>
              <a:gd name="adj4" fmla="val 66704"/>
            </a:avLst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1. Water evaporates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6781800" y="2133600"/>
            <a:ext cx="2133600" cy="1463675"/>
          </a:xfrm>
          <a:prstGeom prst="upArrowCallout">
            <a:avLst>
              <a:gd name="adj1" fmla="val 48158"/>
              <a:gd name="adj2" fmla="val 36443"/>
              <a:gd name="adj3" fmla="val 18727"/>
              <a:gd name="adj4" fmla="val 66704"/>
            </a:avLst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2. Water vapour is carried up into the air.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2286000" y="3505200"/>
            <a:ext cx="1022350" cy="124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5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1981200" y="1905000"/>
            <a:ext cx="1022350" cy="124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4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4648200" y="1524000"/>
            <a:ext cx="1022350" cy="124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3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7848600" y="1143000"/>
            <a:ext cx="1022350" cy="124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2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7848600" y="4495800"/>
            <a:ext cx="1022350" cy="124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648200" y="914400"/>
            <a:ext cx="2665413" cy="1006475"/>
          </a:xfrm>
          <a:prstGeom prst="leftArrowCallout">
            <a:avLst>
              <a:gd name="adj1" fmla="val 27759"/>
              <a:gd name="adj2" fmla="val 41954"/>
              <a:gd name="adj3" fmla="val 41306"/>
              <a:gd name="adj4" fmla="val 73199"/>
            </a:avLst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3. Water vapour condenses to form clouds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57200" y="1219200"/>
            <a:ext cx="1946275" cy="1331913"/>
          </a:xfrm>
          <a:prstGeom prst="downArrowCallout">
            <a:avLst>
              <a:gd name="adj1" fmla="val 36532"/>
              <a:gd name="adj2" fmla="val 36532"/>
              <a:gd name="adj3" fmla="val 16667"/>
              <a:gd name="adj4" fmla="val 73815"/>
            </a:avLst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4. Rain water falls to form rivers.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1371600" y="4419600"/>
            <a:ext cx="2393950" cy="701675"/>
          </a:xfrm>
          <a:prstGeom prst="rightArrowCallout">
            <a:avLst>
              <a:gd name="adj1" fmla="val 24889"/>
              <a:gd name="adj2" fmla="val 41176"/>
              <a:gd name="adj3" fmla="val 75106"/>
              <a:gd name="adj4" fmla="val 66667"/>
            </a:avLst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5. Rivers flow into the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autoUpdateAnimBg="0"/>
      <p:bldP spid="14342" grpId="0" animBg="1" autoUpdateAnimBg="0"/>
      <p:bldP spid="14346" grpId="0" animBg="1" autoUpdateAnimBg="0"/>
      <p:bldP spid="14347" grpId="0" animBg="1" autoUpdateAnimBg="0"/>
      <p:bldP spid="14348" grpId="0" animBg="1" autoUpdateAnimBg="0"/>
      <p:bldP spid="14349" grpId="0" animBg="1" autoUpdateAnimBg="0"/>
      <p:bldP spid="14350" grpId="0" animBg="1" autoUpdateAnimBg="0"/>
      <p:bldP spid="14343" grpId="0" animBg="1" autoUpdateAnimBg="0"/>
      <p:bldP spid="14344" grpId="0" animBg="1" autoUpdateAnimBg="0"/>
      <p:bldP spid="1434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ter cyc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85800"/>
            <a:ext cx="8686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WATER CYCLE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914400" y="1447800"/>
            <a:ext cx="1022350" cy="124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A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57200" y="2895600"/>
            <a:ext cx="1019175" cy="124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B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3733800" y="4191000"/>
            <a:ext cx="1022350" cy="124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D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3733800" y="5410200"/>
            <a:ext cx="1022350" cy="1244600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GB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C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H="1">
            <a:off x="457200" y="22860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IE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295400" y="3886200"/>
            <a:ext cx="8382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IE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3200400" y="5867400"/>
            <a:ext cx="609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IE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685800" y="4953000"/>
            <a:ext cx="320040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IE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1066800" y="6324600"/>
            <a:ext cx="1371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IE"/>
          </a:p>
        </p:txBody>
      </p:sp>
      <p:sp>
        <p:nvSpPr>
          <p:cNvPr id="15379" name="AutoShape 19"/>
          <p:cNvSpPr>
            <a:spLocks/>
          </p:cNvSpPr>
          <p:nvPr/>
        </p:nvSpPr>
        <p:spPr bwMode="auto">
          <a:xfrm>
            <a:off x="4171950" y="800100"/>
            <a:ext cx="2366963" cy="914400"/>
          </a:xfrm>
          <a:prstGeom prst="borderCallout1">
            <a:avLst>
              <a:gd name="adj1" fmla="val 87500"/>
              <a:gd name="adj2" fmla="val 103218"/>
              <a:gd name="adj3" fmla="val 35940"/>
              <a:gd name="adj4" fmla="val 103218"/>
            </a:avLst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A. SNOW AND ICE ON MOUNTAIN TOPS MELT AND FLOW INTO RIVERS</a:t>
            </a:r>
          </a:p>
        </p:txBody>
      </p:sp>
      <p:sp>
        <p:nvSpPr>
          <p:cNvPr id="15380" name="AutoShape 20"/>
          <p:cNvSpPr>
            <a:spLocks/>
          </p:cNvSpPr>
          <p:nvPr/>
        </p:nvSpPr>
        <p:spPr bwMode="auto">
          <a:xfrm>
            <a:off x="6324600" y="2905125"/>
            <a:ext cx="2366963" cy="914400"/>
          </a:xfrm>
          <a:prstGeom prst="borderCallout1">
            <a:avLst>
              <a:gd name="adj1" fmla="val 108333"/>
              <a:gd name="adj2" fmla="val 95171"/>
              <a:gd name="adj3" fmla="val 108333"/>
              <a:gd name="adj4" fmla="val 4227"/>
            </a:avLst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C. WATER FROM RESERVOIRS IS CLEANED AT WATER WORKS AND PUMPED TO OUR HOUSES</a:t>
            </a:r>
          </a:p>
        </p:txBody>
      </p:sp>
      <p:sp>
        <p:nvSpPr>
          <p:cNvPr id="15381" name="AutoShape 21"/>
          <p:cNvSpPr>
            <a:spLocks/>
          </p:cNvSpPr>
          <p:nvPr/>
        </p:nvSpPr>
        <p:spPr bwMode="auto">
          <a:xfrm>
            <a:off x="6477000" y="1219200"/>
            <a:ext cx="2366963" cy="914400"/>
          </a:xfrm>
          <a:prstGeom prst="borderCallout1">
            <a:avLst>
              <a:gd name="adj1" fmla="val 108333"/>
              <a:gd name="adj2" fmla="val 95171"/>
              <a:gd name="adj3" fmla="val 108333"/>
              <a:gd name="adj4" fmla="val 30583"/>
            </a:avLst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B. RESERVOIRS ARE MADE TO STORE WATER FOR OUR USE</a:t>
            </a:r>
          </a:p>
        </p:txBody>
      </p:sp>
      <p:sp>
        <p:nvSpPr>
          <p:cNvPr id="15382" name="AutoShape 22"/>
          <p:cNvSpPr>
            <a:spLocks/>
          </p:cNvSpPr>
          <p:nvPr/>
        </p:nvSpPr>
        <p:spPr bwMode="auto">
          <a:xfrm>
            <a:off x="5357813" y="4800600"/>
            <a:ext cx="2366962" cy="914400"/>
          </a:xfrm>
          <a:prstGeom prst="borderCallout1">
            <a:avLst>
              <a:gd name="adj1" fmla="val 87500"/>
              <a:gd name="adj2" fmla="val 103218"/>
              <a:gd name="adj3" fmla="val 17190"/>
              <a:gd name="adj4" fmla="val 103218"/>
            </a:avLst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Impact" pitchFamily="34" charset="0"/>
              </a:rPr>
              <a:t>D. WASTE WATER FROM OUR HOUSES IS CLEANED AT THE SEWAGE WORKS AND PUMPED BACK INTO THE SEA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 autoUpdateAnimBg="0"/>
      <p:bldP spid="15370" grpId="0" animBg="1" autoUpdateAnimBg="0"/>
      <p:bldP spid="15371" grpId="0" animBg="1" autoUpdateAnimBg="0"/>
      <p:bldP spid="15372" grpId="0" animBg="1" autoUpdateAnimBg="0"/>
      <p:bldP spid="15379" grpId="0" autoUpdateAnimBg="0"/>
      <p:bldP spid="15380" grpId="0" autoUpdateAnimBg="0"/>
      <p:bldP spid="15381" grpId="0" autoUpdateAnimBg="0"/>
      <p:bldP spid="153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</p:spTree>
    <p:controls>
      <p:control spid="3074" name="ShockwaveFlash1" r:id="rId2" imgW="8569162" imgH="590476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TASK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25938"/>
            <a:ext cx="7772400" cy="1946275"/>
          </a:xfrm>
        </p:spPr>
        <p:txBody>
          <a:bodyPr/>
          <a:lstStyle/>
          <a:p>
            <a:pPr eaLnBrk="1" hangingPunct="1"/>
            <a:r>
              <a:rPr lang="en-GB" sz="2800" smtClean="0"/>
              <a:t>Create a water cycle diagram</a:t>
            </a:r>
          </a:p>
          <a:p>
            <a:pPr eaLnBrk="1" hangingPunct="1"/>
            <a:r>
              <a:rPr lang="en-GB" sz="2800" smtClean="0"/>
              <a:t>Label the events 1 – 5</a:t>
            </a:r>
          </a:p>
        </p:txBody>
      </p:sp>
      <p:pic>
        <p:nvPicPr>
          <p:cNvPr id="5124" name="Picture 4" descr="AG00180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5299075"/>
            <a:ext cx="3276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3.bp.blogspot.com/_w-X_Z99SXb0/TBu6wOmFh4I/AAAAAAAAAYo/nbOiPhqWkYU/s1600/i+want+to+draw+too+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16063"/>
            <a:ext cx="287813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http://www.crossdenominationalmission.org.uk/bel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8600" y="1720850"/>
            <a:ext cx="2395538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http://mychinaconnection.com/wp-content/uploads/2012/03/take-lying-down-stick_figure_sleeping_800_wh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3925" y="1720850"/>
            <a:ext cx="311467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>
                <a:solidFill>
                  <a:srgbClr val="FFFF00"/>
                </a:solidFill>
              </a:rPr>
              <a:t>Group discussion</a:t>
            </a:r>
            <a:br>
              <a:rPr lang="en-IE" smtClean="0">
                <a:solidFill>
                  <a:srgbClr val="FFFF00"/>
                </a:solidFill>
              </a:rPr>
            </a:br>
            <a:endParaRPr lang="en-IE" smtClean="0">
              <a:solidFill>
                <a:srgbClr val="FFFF00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4213" y="4076700"/>
            <a:ext cx="7772400" cy="2451100"/>
          </a:xfrm>
        </p:spPr>
        <p:txBody>
          <a:bodyPr/>
          <a:lstStyle/>
          <a:p>
            <a:pPr>
              <a:buFontTx/>
              <a:buNone/>
            </a:pPr>
            <a:r>
              <a:rPr lang="en-IE" smtClean="0"/>
              <a:t>List 5 ways that water is used:</a:t>
            </a:r>
          </a:p>
          <a:p>
            <a:r>
              <a:rPr lang="en-IE" smtClean="0"/>
              <a:t>At play</a:t>
            </a:r>
          </a:p>
          <a:p>
            <a:r>
              <a:rPr lang="en-IE" smtClean="0"/>
              <a:t>At work</a:t>
            </a:r>
          </a:p>
          <a:p>
            <a:r>
              <a:rPr lang="en-IE" smtClean="0"/>
              <a:t>At home</a:t>
            </a:r>
          </a:p>
        </p:txBody>
      </p:sp>
      <p:pic>
        <p:nvPicPr>
          <p:cNvPr id="6148" name="Picture 5" descr="http://sports.phillipmartin.info/sport_surf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34083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http://www.cartoon-clipart.com/cartoon_clipart_images/office_workers_hanging_out_at_the_water_cooler_0515-1103-1504-1337_SM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516063"/>
            <a:ext cx="2447925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http://t0.gstatic.com/images?q=tbn:ANd9GcQ8HbVe2ZaNRV_StfIah3BTn5MXsbeGzhZf1akZEZDdjA5p_kStt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128905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 PLAY</a:t>
            </a:r>
          </a:p>
        </p:txBody>
      </p:sp>
      <p:pic>
        <p:nvPicPr>
          <p:cNvPr id="6147" name="Picture 3" descr="BD0540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22098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IN00321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838200"/>
            <a:ext cx="1866900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j00762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828800"/>
            <a:ext cx="26066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TN0001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352800"/>
            <a:ext cx="2825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 descr="AG0018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1054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AN0002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267200"/>
            <a:ext cx="243840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BD0700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191000"/>
            <a:ext cx="21780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BS0117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09600"/>
            <a:ext cx="13811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GB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</a:t>
            </a:r>
            <a:r>
              <a:rPr lang="en-GB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WORK</a:t>
            </a:r>
          </a:p>
        </p:txBody>
      </p:sp>
      <p:pic>
        <p:nvPicPr>
          <p:cNvPr id="3088" name="Picture 16" descr="AN0095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609600"/>
            <a:ext cx="2206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SL0064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209800"/>
            <a:ext cx="1885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8" descr="AG00180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105400"/>
            <a:ext cx="3200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BD08171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1752600"/>
            <a:ext cx="17875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 descr="BD07064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4267200"/>
            <a:ext cx="10160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tura MT Script Capital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tura MT Script Capital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427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Slide 1</vt:lpstr>
      <vt:lpstr>Slide 2</vt:lpstr>
      <vt:lpstr>THE WATER CYCLE</vt:lpstr>
      <vt:lpstr>THE WATER CYCLE</vt:lpstr>
      <vt:lpstr>Slide 5</vt:lpstr>
      <vt:lpstr>TASK</vt:lpstr>
      <vt:lpstr>Group discussion </vt:lpstr>
      <vt:lpstr>AT PLAY</vt:lpstr>
      <vt:lpstr>AT WORK</vt:lpstr>
      <vt:lpstr>AT HOME</vt:lpstr>
      <vt:lpstr>Fact time!</vt:lpstr>
      <vt:lpstr>Water Pollution Act</vt:lpstr>
      <vt:lpstr>ENVIRONMENT</vt:lpstr>
      <vt:lpstr>Slide 14</vt:lpstr>
      <vt:lpstr>Tap Tips.</vt:lpstr>
      <vt:lpstr>Did You Know.....</vt:lpstr>
      <vt:lpstr>Did You Know?</vt:lpstr>
      <vt:lpstr>Did You Know?</vt:lpstr>
      <vt:lpstr>Did You Know?</vt:lpstr>
      <vt:lpstr>Did You Know?</vt:lpstr>
      <vt:lpstr>Facts for taps in school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Rayer</dc:creator>
  <cp:lastModifiedBy>Louise</cp:lastModifiedBy>
  <cp:revision>47</cp:revision>
  <cp:lastPrinted>2012-03-16T14:08:22Z</cp:lastPrinted>
  <dcterms:created xsi:type="dcterms:W3CDTF">2003-01-22T16:01:50Z</dcterms:created>
  <dcterms:modified xsi:type="dcterms:W3CDTF">2012-03-20T20:06:35Z</dcterms:modified>
</cp:coreProperties>
</file>